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79" r:id="rId4"/>
    <p:sldId id="264" r:id="rId5"/>
    <p:sldId id="265" r:id="rId6"/>
    <p:sldId id="266" r:id="rId7"/>
    <p:sldId id="267" r:id="rId8"/>
    <p:sldId id="268" r:id="rId9"/>
    <p:sldId id="269" r:id="rId10"/>
    <p:sldId id="287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7309" y="2084055"/>
            <a:ext cx="5469381" cy="140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6F2F9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548640"/>
            <a:ext cx="1700783" cy="719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889" y="1319387"/>
            <a:ext cx="6718300" cy="231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09344"/>
            <a:ext cx="5349240" cy="412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39.png"/><Relationship Id="rId17" Type="http://schemas.openxmlformats.org/officeDocument/2006/relationships/image" Target="../media/image23.png"/><Relationship Id="rId2" Type="http://schemas.openxmlformats.org/officeDocument/2006/relationships/image" Target="../media/image29.pn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5" Type="http://schemas.openxmlformats.org/officeDocument/2006/relationships/image" Target="../media/image42.jp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s.doctoralacademy@manchester.ac.uk" TargetMode="External"/><Relationship Id="rId2" Type="http://schemas.openxmlformats.org/officeDocument/2006/relationships/hyperlink" Target="https://bmh.manchester.ac.uk/study/resear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029" y="1606118"/>
            <a:ext cx="4389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Calibri"/>
                <a:cs typeface="Calibri"/>
              </a:rPr>
              <a:t>Research</a:t>
            </a:r>
            <a:r>
              <a:rPr sz="3600" b="0" spc="-7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Opportunities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548640"/>
            <a:ext cx="1801368" cy="762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00400" y="2614672"/>
            <a:ext cx="5553661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Doctoral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Academy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Faculty</a:t>
            </a:r>
            <a:r>
              <a:rPr sz="2400" spc="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Biology,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Medicine</a:t>
            </a:r>
            <a:r>
              <a:rPr sz="2400" spc="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Health</a:t>
            </a:r>
            <a:endParaRPr sz="2400" dirty="0">
              <a:solidFill>
                <a:srgbClr val="FFC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35" y="271168"/>
            <a:ext cx="663718" cy="3756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23875" y="838708"/>
            <a:ext cx="9194800" cy="6019800"/>
            <a:chOff x="-23875" y="838708"/>
            <a:chExt cx="9194800" cy="6019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8708"/>
              <a:ext cx="9145523" cy="60192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" y="8641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6C0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79" y="1609344"/>
              <a:ext cx="5349240" cy="546100"/>
            </a:xfrm>
            <a:custGeom>
              <a:avLst/>
              <a:gdLst/>
              <a:ahLst/>
              <a:cxnLst/>
              <a:rect l="l" t="t" r="r" b="b"/>
              <a:pathLst>
                <a:path w="5349240" h="546100">
                  <a:moveTo>
                    <a:pt x="5349240" y="0"/>
                  </a:moveTo>
                  <a:lnTo>
                    <a:pt x="0" y="0"/>
                  </a:lnTo>
                  <a:lnTo>
                    <a:pt x="0" y="545591"/>
                  </a:lnTo>
                  <a:lnTo>
                    <a:pt x="5349240" y="545591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44" y="1792732"/>
              <a:ext cx="152400" cy="161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7679" y="2206752"/>
              <a:ext cx="5349240" cy="546100"/>
            </a:xfrm>
            <a:custGeom>
              <a:avLst/>
              <a:gdLst/>
              <a:ahLst/>
              <a:cxnLst/>
              <a:rect l="l" t="t" r="r" b="b"/>
              <a:pathLst>
                <a:path w="5349240" h="546100">
                  <a:moveTo>
                    <a:pt x="5349240" y="0"/>
                  </a:moveTo>
                  <a:lnTo>
                    <a:pt x="0" y="0"/>
                  </a:lnTo>
                  <a:lnTo>
                    <a:pt x="0" y="545591"/>
                  </a:lnTo>
                  <a:lnTo>
                    <a:pt x="5349240" y="545591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44" y="2390140"/>
              <a:ext cx="152400" cy="1615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7679" y="2822447"/>
              <a:ext cx="5349240" cy="497205"/>
            </a:xfrm>
            <a:custGeom>
              <a:avLst/>
              <a:gdLst/>
              <a:ahLst/>
              <a:cxnLst/>
              <a:rect l="l" t="t" r="r" b="b"/>
              <a:pathLst>
                <a:path w="5349240" h="497204">
                  <a:moveTo>
                    <a:pt x="5349240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5349240" y="49682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44" y="2983103"/>
              <a:ext cx="152400" cy="16154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1285" y="145161"/>
            <a:ext cx="48336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" dirty="0">
                <a:solidFill>
                  <a:srgbClr val="7715A2"/>
                </a:solidFill>
              </a:rPr>
              <a:t>PhD</a:t>
            </a:r>
            <a:r>
              <a:rPr sz="3200" spc="-60" dirty="0">
                <a:solidFill>
                  <a:srgbClr val="7715A2"/>
                </a:solidFill>
              </a:rPr>
              <a:t> </a:t>
            </a:r>
            <a:r>
              <a:rPr sz="3200" spc="-15" dirty="0">
                <a:solidFill>
                  <a:srgbClr val="7715A2"/>
                </a:solidFill>
              </a:rPr>
              <a:t>Entry</a:t>
            </a:r>
            <a:r>
              <a:rPr sz="3200" spc="-25" dirty="0">
                <a:solidFill>
                  <a:srgbClr val="7715A2"/>
                </a:solidFill>
              </a:rPr>
              <a:t> </a:t>
            </a:r>
            <a:r>
              <a:rPr sz="3200" spc="20" dirty="0">
                <a:solidFill>
                  <a:srgbClr val="7715A2"/>
                </a:solidFill>
              </a:rPr>
              <a:t>Requirements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487680" y="1726184"/>
            <a:ext cx="534924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good</a:t>
            </a:r>
            <a:r>
              <a:rPr sz="18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degree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Segoe UI"/>
              <a:cs typeface="Segoe UI"/>
            </a:endParaRPr>
          </a:p>
          <a:p>
            <a:pPr marL="35877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Supporting</a:t>
            </a:r>
            <a:r>
              <a:rPr sz="18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references</a:t>
            </a:r>
            <a:r>
              <a:rPr sz="18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(letters)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Segoe UI"/>
              <a:cs typeface="Segoe UI"/>
            </a:endParaRPr>
          </a:p>
          <a:p>
            <a:pPr marL="3587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Ability</a:t>
            </a:r>
            <a:r>
              <a:rPr sz="180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communicate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(interview)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7680" y="3407664"/>
            <a:ext cx="5349240" cy="494030"/>
            <a:chOff x="487680" y="3407664"/>
            <a:chExt cx="5349240" cy="494030"/>
          </a:xfrm>
        </p:grpSpPr>
        <p:sp>
          <p:nvSpPr>
            <p:cNvPr id="15" name="object 15"/>
            <p:cNvSpPr/>
            <p:nvPr/>
          </p:nvSpPr>
          <p:spPr>
            <a:xfrm>
              <a:off x="487680" y="3407664"/>
              <a:ext cx="5349240" cy="494030"/>
            </a:xfrm>
            <a:custGeom>
              <a:avLst/>
              <a:gdLst/>
              <a:ahLst/>
              <a:cxnLst/>
              <a:rect l="l" t="t" r="r" b="b"/>
              <a:pathLst>
                <a:path w="5349240" h="494029">
                  <a:moveTo>
                    <a:pt x="534924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5349240" y="493775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44" y="3566541"/>
              <a:ext cx="152400" cy="16154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87680" y="3974591"/>
            <a:ext cx="5349240" cy="546100"/>
            <a:chOff x="487680" y="3974591"/>
            <a:chExt cx="5349240" cy="546100"/>
          </a:xfrm>
        </p:grpSpPr>
        <p:sp>
          <p:nvSpPr>
            <p:cNvPr id="18" name="object 18"/>
            <p:cNvSpPr/>
            <p:nvPr/>
          </p:nvSpPr>
          <p:spPr>
            <a:xfrm>
              <a:off x="487680" y="3974591"/>
              <a:ext cx="5349240" cy="546100"/>
            </a:xfrm>
            <a:custGeom>
              <a:avLst/>
              <a:gdLst/>
              <a:ahLst/>
              <a:cxnLst/>
              <a:rect l="l" t="t" r="r" b="b"/>
              <a:pathLst>
                <a:path w="5349240" h="546100">
                  <a:moveTo>
                    <a:pt x="5349240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5349240" y="545592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44" y="4157725"/>
              <a:ext cx="152400" cy="161544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87680" y="4596384"/>
            <a:ext cx="5349240" cy="546100"/>
            <a:chOff x="487680" y="4596384"/>
            <a:chExt cx="5349240" cy="546100"/>
          </a:xfrm>
        </p:grpSpPr>
        <p:sp>
          <p:nvSpPr>
            <p:cNvPr id="21" name="object 21"/>
            <p:cNvSpPr/>
            <p:nvPr/>
          </p:nvSpPr>
          <p:spPr>
            <a:xfrm>
              <a:off x="487680" y="4596384"/>
              <a:ext cx="5349240" cy="546100"/>
            </a:xfrm>
            <a:custGeom>
              <a:avLst/>
              <a:gdLst/>
              <a:ahLst/>
              <a:cxnLst/>
              <a:rect l="l" t="t" r="r" b="b"/>
              <a:pathLst>
                <a:path w="5349240" h="546100">
                  <a:moveTo>
                    <a:pt x="5349240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5349240" y="545592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6C228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57" y="4780153"/>
              <a:ext cx="152400" cy="161544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87680" y="3407664"/>
          <a:ext cx="5349240" cy="233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supervisory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team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and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research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proposal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0541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Excellent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English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6637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Funding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6891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Visa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15684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7A3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57" y="5377434"/>
            <a:ext cx="152400" cy="16154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934455" y="3959352"/>
            <a:ext cx="3100705" cy="768985"/>
            <a:chOff x="5934455" y="3959352"/>
            <a:chExt cx="3100705" cy="76898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5415" y="3959352"/>
              <a:ext cx="2942082" cy="6499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4455" y="4139184"/>
              <a:ext cx="3100578" cy="58902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050279" y="3974591"/>
            <a:ext cx="2834640" cy="546100"/>
          </a:xfrm>
          <a:prstGeom prst="rect">
            <a:avLst/>
          </a:prstGeom>
          <a:solidFill>
            <a:srgbClr val="FFFFFF">
              <a:alpha val="85096"/>
            </a:srgbClr>
          </a:solidFill>
        </p:spPr>
        <p:txBody>
          <a:bodyPr vert="horz" wrap="square" lIns="0" tIns="240029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889"/>
              </a:spcBef>
            </a:pPr>
            <a:r>
              <a:rPr sz="1800" b="1" spc="-50" dirty="0">
                <a:solidFill>
                  <a:srgbClr val="6C009D"/>
                </a:solidFill>
                <a:latin typeface="Arial"/>
                <a:cs typeface="Arial"/>
              </a:rPr>
              <a:t>I</a:t>
            </a:r>
            <a:r>
              <a:rPr sz="1800" b="1" spc="-100" dirty="0">
                <a:solidFill>
                  <a:srgbClr val="6C009D"/>
                </a:solidFill>
                <a:latin typeface="Arial"/>
                <a:cs typeface="Arial"/>
              </a:rPr>
              <a:t>E</a:t>
            </a:r>
            <a:r>
              <a:rPr sz="1800" b="1" spc="-165" dirty="0">
                <a:solidFill>
                  <a:srgbClr val="6C009D"/>
                </a:solidFill>
                <a:latin typeface="Arial"/>
                <a:cs typeface="Arial"/>
              </a:rPr>
              <a:t>L</a:t>
            </a:r>
            <a:r>
              <a:rPr sz="1800" b="1" spc="-100" dirty="0">
                <a:solidFill>
                  <a:srgbClr val="6C009D"/>
                </a:solidFill>
                <a:latin typeface="Arial"/>
                <a:cs typeface="Arial"/>
              </a:rPr>
              <a:t>T</a:t>
            </a:r>
            <a:r>
              <a:rPr sz="1800" b="1" spc="-215" dirty="0">
                <a:solidFill>
                  <a:srgbClr val="6C009D"/>
                </a:solidFill>
                <a:latin typeface="Arial"/>
                <a:cs typeface="Arial"/>
              </a:rPr>
              <a:t>S</a:t>
            </a:r>
            <a:r>
              <a:rPr sz="1800" b="1" spc="-50" dirty="0">
                <a:solidFill>
                  <a:srgbClr val="6C009D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6C009D"/>
                </a:solidFill>
                <a:latin typeface="Arial"/>
                <a:cs typeface="Arial"/>
              </a:rPr>
              <a:t>≥</a:t>
            </a:r>
            <a:r>
              <a:rPr sz="1800" b="1" spc="-40" dirty="0">
                <a:solidFill>
                  <a:srgbClr val="6C009D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6C009D"/>
                </a:solidFill>
                <a:latin typeface="Arial"/>
                <a:cs typeface="Arial"/>
              </a:rPr>
              <a:t>6</a:t>
            </a:r>
            <a:r>
              <a:rPr sz="1800" b="1" spc="15" dirty="0">
                <a:solidFill>
                  <a:srgbClr val="6C009D"/>
                </a:solidFill>
                <a:latin typeface="Arial"/>
                <a:cs typeface="Arial"/>
              </a:rPr>
              <a:t>.</a:t>
            </a:r>
            <a:r>
              <a:rPr sz="1800" b="1" spc="25" dirty="0">
                <a:solidFill>
                  <a:srgbClr val="6C009D"/>
                </a:solidFill>
                <a:latin typeface="Arial"/>
                <a:cs typeface="Arial"/>
              </a:rPr>
              <a:t>5</a:t>
            </a:r>
            <a:r>
              <a:rPr sz="1800" b="1" spc="-40" dirty="0">
                <a:solidFill>
                  <a:srgbClr val="6C009D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6C009D"/>
                </a:solidFill>
                <a:latin typeface="Arial"/>
                <a:cs typeface="Arial"/>
              </a:rPr>
              <a:t>or</a:t>
            </a:r>
            <a:r>
              <a:rPr sz="1800" b="1" spc="-50" dirty="0">
                <a:solidFill>
                  <a:srgbClr val="6C009D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6C009D"/>
                </a:solidFill>
                <a:latin typeface="Arial"/>
                <a:cs typeface="Arial"/>
              </a:rPr>
              <a:t>E</a:t>
            </a:r>
            <a:r>
              <a:rPr sz="1800" b="1" spc="-80" dirty="0">
                <a:solidFill>
                  <a:srgbClr val="6C009D"/>
                </a:solidFill>
                <a:latin typeface="Arial"/>
                <a:cs typeface="Arial"/>
              </a:rPr>
              <a:t>q</a:t>
            </a:r>
            <a:r>
              <a:rPr sz="1800" b="1" spc="45" dirty="0">
                <a:solidFill>
                  <a:srgbClr val="6C009D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6C009D"/>
                </a:solidFill>
                <a:latin typeface="Arial"/>
                <a:cs typeface="Arial"/>
              </a:rPr>
              <a:t>iv</a:t>
            </a:r>
            <a:r>
              <a:rPr sz="1800" b="1" spc="5" dirty="0">
                <a:solidFill>
                  <a:srgbClr val="6C009D"/>
                </a:solidFill>
                <a:latin typeface="Arial"/>
                <a:cs typeface="Arial"/>
              </a:rPr>
              <a:t>a</a:t>
            </a:r>
            <a:r>
              <a:rPr sz="1800" b="1" spc="25" dirty="0">
                <a:solidFill>
                  <a:srgbClr val="6C009D"/>
                </a:solidFill>
                <a:latin typeface="Arial"/>
                <a:cs typeface="Arial"/>
              </a:rPr>
              <a:t>len</a:t>
            </a:r>
            <a:r>
              <a:rPr sz="1800" b="1" spc="105" dirty="0">
                <a:solidFill>
                  <a:srgbClr val="6C009D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23569"/>
            <a:ext cx="5883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6F2F9F"/>
                </a:solidFill>
                <a:latin typeface="Calibri Light"/>
                <a:cs typeface="Calibri Light"/>
              </a:rPr>
              <a:t>How</a:t>
            </a:r>
            <a:r>
              <a:rPr sz="3600" b="0" spc="-14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6F2F9F"/>
                </a:solidFill>
                <a:latin typeface="Calibri Light"/>
                <a:cs typeface="Calibri Light"/>
              </a:rPr>
              <a:t>applications</a:t>
            </a:r>
            <a:r>
              <a:rPr sz="3600" b="0" spc="-12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6F2F9F"/>
                </a:solidFill>
                <a:latin typeface="Calibri Light"/>
                <a:cs typeface="Calibri Light"/>
              </a:rPr>
              <a:t>are</a:t>
            </a:r>
            <a:r>
              <a:rPr sz="3600" b="0" spc="-10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considered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696887"/>
            <a:ext cx="8449945" cy="46189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0" spc="-10" dirty="0">
                <a:latin typeface="Calibri Light"/>
                <a:cs typeface="Calibri Light"/>
              </a:rPr>
              <a:t>Funded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25" dirty="0">
                <a:latin typeface="Calibri Light"/>
                <a:cs typeface="Calibri Light"/>
              </a:rPr>
              <a:t>Programmes</a:t>
            </a:r>
            <a:endParaRPr sz="19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5" dirty="0">
                <a:latin typeface="Calibri Light"/>
                <a:cs typeface="Calibri Light"/>
              </a:rPr>
              <a:t>Assessed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against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entry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requirements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for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programme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Circulated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consideration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by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project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supervisory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team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Nominated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by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lead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project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supervisor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interview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(only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one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candidate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put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forward)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Interviewed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by</a:t>
            </a:r>
            <a:r>
              <a:rPr sz="1800" b="0" spc="-5" dirty="0">
                <a:latin typeface="Calibri Light"/>
                <a:cs typeface="Calibri Light"/>
              </a:rPr>
              <a:t> independent panel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5" dirty="0">
                <a:latin typeface="Calibri Light"/>
                <a:cs typeface="Calibri Light"/>
              </a:rPr>
              <a:t>Successful</a:t>
            </a:r>
            <a:r>
              <a:rPr sz="1800" b="0" spc="-10" dirty="0">
                <a:latin typeface="Calibri Light"/>
                <a:cs typeface="Calibri Light"/>
              </a:rPr>
              <a:t> candidates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receive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an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offer</a:t>
            </a:r>
            <a:endParaRPr sz="180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75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0" spc="-5" dirty="0">
                <a:latin typeface="Calibri Light"/>
                <a:cs typeface="Calibri Light"/>
              </a:rPr>
              <a:t>Self-funded or</a:t>
            </a:r>
            <a:r>
              <a:rPr sz="1900" b="0" spc="-1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funding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secured</a:t>
            </a:r>
            <a:r>
              <a:rPr sz="1900" b="0" spc="-2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through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external</a:t>
            </a:r>
            <a:r>
              <a:rPr sz="1900" b="0" spc="4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sources</a:t>
            </a:r>
            <a:endParaRPr sz="19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5" dirty="0">
                <a:latin typeface="Calibri Light"/>
                <a:cs typeface="Calibri Light"/>
              </a:rPr>
              <a:t>Assessed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against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entry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requirements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programme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Circulated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for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consideration</a:t>
            </a:r>
            <a:r>
              <a:rPr sz="1800" b="0" dirty="0">
                <a:latin typeface="Calibri Light"/>
                <a:cs typeface="Calibri Light"/>
              </a:rPr>
              <a:t> by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prospective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supervisor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5" dirty="0">
                <a:latin typeface="Calibri Light"/>
                <a:cs typeface="Calibri Light"/>
              </a:rPr>
              <a:t>Interview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by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independent assessor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dirty="0">
                <a:latin typeface="Calibri Light"/>
                <a:cs typeface="Calibri Light"/>
              </a:rPr>
              <a:t>Senior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academic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approval</a:t>
            </a:r>
            <a:endParaRPr sz="1800">
              <a:latin typeface="Calibri Light"/>
              <a:cs typeface="Calibri Light"/>
            </a:endParaRPr>
          </a:p>
          <a:p>
            <a:pPr marL="69850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97865" algn="l"/>
                <a:tab pos="69850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Formal</a:t>
            </a:r>
            <a:r>
              <a:rPr sz="1800" b="0" spc="-25" dirty="0">
                <a:latin typeface="Calibri Light"/>
                <a:cs typeface="Calibri Light"/>
              </a:rPr>
              <a:t> Offer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98120"/>
            <a:ext cx="2014727" cy="7833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8583" y="307847"/>
            <a:ext cx="1728216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077" y="735838"/>
            <a:ext cx="409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Funding</a:t>
            </a:r>
            <a:r>
              <a:rPr sz="3600" b="0" spc="-17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6F2F9F"/>
                </a:solidFill>
                <a:latin typeface="Calibri Light"/>
                <a:cs typeface="Calibri Light"/>
              </a:rPr>
              <a:t>Opportunities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448562"/>
            <a:ext cx="8149590" cy="5183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20" dirty="0">
                <a:latin typeface="Calibri Light"/>
                <a:cs typeface="Calibri Light"/>
              </a:rPr>
              <a:t>Research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Councils</a:t>
            </a:r>
            <a:r>
              <a:rPr sz="2000" b="0" spc="6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and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Charities</a:t>
            </a:r>
            <a:endParaRPr sz="20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800" b="0" spc="-10" dirty="0">
                <a:latin typeface="Calibri Light"/>
                <a:cs typeface="Calibri Light"/>
              </a:rPr>
              <a:t>BBSRC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(including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iCASE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funding)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spc="-15" dirty="0">
                <a:latin typeface="Calibri Light"/>
                <a:cs typeface="Calibri Light"/>
              </a:rPr>
              <a:t>MRC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(including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iCASE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funding)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spc="-15" dirty="0">
                <a:latin typeface="Calibri Light"/>
                <a:cs typeface="Calibri Light"/>
              </a:rPr>
              <a:t>ESRC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NWSSDTP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spc="-5" dirty="0">
                <a:latin typeface="Calibri Light"/>
                <a:cs typeface="Calibri Light"/>
              </a:rPr>
              <a:t>EPSRC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DTP</a:t>
            </a:r>
            <a:endParaRPr sz="1800">
              <a:latin typeface="Calibri Light"/>
              <a:cs typeface="Calibri Light"/>
            </a:endParaRPr>
          </a:p>
          <a:p>
            <a:pPr marL="927100" marR="5080" lvl="1" indent="-457834">
              <a:lnSpc>
                <a:spcPct val="80000"/>
              </a:lnSpc>
              <a:spcBef>
                <a:spcPts val="43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800" b="0" spc="-5" dirty="0">
                <a:latin typeface="Calibri Light"/>
                <a:cs typeface="Calibri Light"/>
              </a:rPr>
              <a:t>University-wide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PhD</a:t>
            </a:r>
            <a:r>
              <a:rPr sz="1800" b="0" spc="-15" dirty="0">
                <a:latin typeface="Calibri Light"/>
                <a:cs typeface="Calibri Light"/>
              </a:rPr>
              <a:t> programme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with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Singapore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30" dirty="0">
                <a:latin typeface="Calibri Light"/>
                <a:cs typeface="Calibri Light"/>
              </a:rPr>
              <a:t>A*STAR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Institutes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/ </a:t>
            </a:r>
            <a:r>
              <a:rPr sz="1800" b="0" spc="-15" dirty="0">
                <a:latin typeface="Calibri Light"/>
                <a:cs typeface="Calibri Light"/>
              </a:rPr>
              <a:t>Weizmann </a:t>
            </a:r>
            <a:r>
              <a:rPr sz="1800" b="0" spc="-39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Institute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of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Science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spc="-5" dirty="0">
                <a:latin typeface="Calibri Light"/>
                <a:cs typeface="Calibri Light"/>
              </a:rPr>
              <a:t>CRUK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Manchester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Institute,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Manchester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Cancer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Research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Centre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spc="-15" dirty="0">
                <a:latin typeface="Calibri Light"/>
                <a:cs typeface="Calibri Light"/>
              </a:rPr>
              <a:t>Wellcome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35" dirty="0">
                <a:latin typeface="Calibri Light"/>
                <a:cs typeface="Calibri Light"/>
              </a:rPr>
              <a:t>Trust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4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35" dirty="0">
                <a:latin typeface="Calibri Light"/>
                <a:cs typeface="Calibri Light"/>
              </a:rPr>
              <a:t>Year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PhD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–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Immuno-Matrix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 </a:t>
            </a:r>
            <a:r>
              <a:rPr sz="1800" b="0" spc="-10" dirty="0">
                <a:latin typeface="Calibri Light"/>
                <a:cs typeface="Calibri Light"/>
              </a:rPr>
              <a:t>Complex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Disease</a:t>
            </a:r>
            <a:endParaRPr sz="1800">
              <a:latin typeface="Calibri Light"/>
              <a:cs typeface="Calibri Light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1800" b="0" dirty="0">
                <a:latin typeface="Calibri Light"/>
                <a:cs typeface="Calibri Light"/>
              </a:rPr>
              <a:t>British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Heart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Foundation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4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year</a:t>
            </a:r>
            <a:r>
              <a:rPr sz="1800" b="0" dirty="0">
                <a:latin typeface="Calibri Light"/>
                <a:cs typeface="Calibri Light"/>
              </a:rPr>
              <a:t> PhD</a:t>
            </a:r>
            <a:endParaRPr sz="180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 Light"/>
              <a:buAutoNum type="arabicPeriod"/>
            </a:pPr>
            <a:endParaRPr sz="155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University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funding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opportunities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7562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b="0" spc="-15" dirty="0">
                <a:latin typeface="Calibri Light"/>
                <a:cs typeface="Calibri Light"/>
              </a:rPr>
              <a:t>President’s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Doctoral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Scholar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Awards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 Light"/>
              <a:cs typeface="Calibri Light"/>
            </a:endParaRPr>
          </a:p>
          <a:p>
            <a:pPr marL="356870" indent="-344805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10" dirty="0">
                <a:latin typeface="Calibri Light"/>
                <a:cs typeface="Calibri Light"/>
              </a:rPr>
              <a:t>All </a:t>
            </a:r>
            <a:r>
              <a:rPr sz="2000" b="0" spc="-15" dirty="0">
                <a:latin typeface="Calibri Light"/>
                <a:cs typeface="Calibri Light"/>
              </a:rPr>
              <a:t>information</a:t>
            </a:r>
            <a:r>
              <a:rPr sz="2000" b="0" spc="2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on</a:t>
            </a:r>
            <a:r>
              <a:rPr sz="2000" b="0" spc="25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different</a:t>
            </a:r>
            <a:r>
              <a:rPr sz="2000" b="0" spc="-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programmes,</a:t>
            </a:r>
            <a:r>
              <a:rPr sz="2000" b="0" spc="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funding</a:t>
            </a:r>
            <a:r>
              <a:rPr sz="2000" b="0" spc="3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opportunities</a:t>
            </a:r>
            <a:r>
              <a:rPr sz="2000" b="0" spc="7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on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our</a:t>
            </a:r>
            <a:endParaRPr sz="2000">
              <a:latin typeface="Calibri Light"/>
              <a:cs typeface="Calibri Light"/>
            </a:endParaRPr>
          </a:p>
          <a:p>
            <a:pPr marL="356870">
              <a:lnSpc>
                <a:spcPts val="2160"/>
              </a:lnSpc>
            </a:pPr>
            <a:r>
              <a:rPr sz="2000" b="0" spc="-20" dirty="0">
                <a:latin typeface="Calibri Light"/>
                <a:cs typeface="Calibri Light"/>
              </a:rPr>
              <a:t>website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 Light"/>
              <a:cs typeface="Calibri Light"/>
            </a:endParaRPr>
          </a:p>
          <a:p>
            <a:pPr marL="356870" indent="-344805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20" dirty="0">
                <a:latin typeface="Calibri Light"/>
                <a:cs typeface="Calibri Light"/>
              </a:rPr>
              <a:t>Many</a:t>
            </a:r>
            <a:r>
              <a:rPr sz="2000" b="0" spc="3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of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the</a:t>
            </a:r>
            <a:r>
              <a:rPr sz="2000" b="0" spc="-5" dirty="0">
                <a:latin typeface="Calibri Light"/>
                <a:cs typeface="Calibri Light"/>
              </a:rPr>
              <a:t> UK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funded</a:t>
            </a:r>
            <a:r>
              <a:rPr sz="2000" b="0" spc="2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schemes</a:t>
            </a:r>
            <a:r>
              <a:rPr sz="2000" b="0" spc="45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have </a:t>
            </a:r>
            <a:r>
              <a:rPr sz="2000" b="0" spc="-10" dirty="0">
                <a:latin typeface="Calibri Light"/>
                <a:cs typeface="Calibri Light"/>
              </a:rPr>
              <a:t>closing</a:t>
            </a:r>
            <a:r>
              <a:rPr sz="2000" b="0" spc="55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dates</a:t>
            </a:r>
            <a:r>
              <a:rPr sz="2000" b="0" spc="2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between</a:t>
            </a:r>
            <a:r>
              <a:rPr sz="2000" b="0" spc="2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mid-</a:t>
            </a:r>
            <a:endParaRPr sz="2000">
              <a:latin typeface="Calibri Light"/>
              <a:cs typeface="Calibri Light"/>
            </a:endParaRPr>
          </a:p>
          <a:p>
            <a:pPr marL="356870">
              <a:lnSpc>
                <a:spcPts val="2160"/>
              </a:lnSpc>
            </a:pPr>
            <a:r>
              <a:rPr sz="2000" b="0" spc="-10" dirty="0">
                <a:latin typeface="Calibri Light"/>
                <a:cs typeface="Calibri Light"/>
              </a:rPr>
              <a:t>November/end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of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January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43840"/>
            <a:ext cx="1871472" cy="664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543" y="204215"/>
            <a:ext cx="1822703" cy="704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1770" y="421081"/>
            <a:ext cx="3315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Doctoral</a:t>
            </a:r>
            <a:r>
              <a:rPr sz="3600" b="0" spc="-15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45" dirty="0">
                <a:solidFill>
                  <a:srgbClr val="6F2F9F"/>
                </a:solidFill>
                <a:latin typeface="Calibri Light"/>
                <a:cs typeface="Calibri Light"/>
              </a:rPr>
              <a:t>Academy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33401"/>
            <a:ext cx="7761605" cy="43395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20" dirty="0">
                <a:latin typeface="Calibri Light"/>
                <a:cs typeface="Calibri Light"/>
              </a:rPr>
              <a:t>Oversight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of</a:t>
            </a:r>
            <a:r>
              <a:rPr sz="1900" b="0" spc="-15" dirty="0">
                <a:latin typeface="Calibri Light"/>
                <a:cs typeface="Calibri Light"/>
              </a:rPr>
              <a:t> recruitment,</a:t>
            </a:r>
            <a:r>
              <a:rPr sz="1900" b="0" spc="5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admissions</a:t>
            </a:r>
            <a:r>
              <a:rPr sz="1900" b="0" spc="6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&amp;</a:t>
            </a:r>
            <a:r>
              <a:rPr sz="1900" b="0" spc="-1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progression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to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graduation</a:t>
            </a:r>
            <a:endParaRPr sz="19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5" dirty="0">
                <a:latin typeface="Calibri Light"/>
                <a:cs typeface="Calibri Light"/>
              </a:rPr>
              <a:t>~1,500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Postgraduate</a:t>
            </a:r>
            <a:r>
              <a:rPr sz="1900" b="0" spc="4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Researchers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in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the</a:t>
            </a:r>
            <a:r>
              <a:rPr sz="1900" b="0" spc="-1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Faculty</a:t>
            </a:r>
            <a:endParaRPr sz="19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25" dirty="0">
                <a:latin typeface="Calibri Light"/>
                <a:cs typeface="Calibri Light"/>
              </a:rPr>
              <a:t>Programmes</a:t>
            </a:r>
            <a:r>
              <a:rPr sz="1900" b="0" spc="8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include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PhD,</a:t>
            </a:r>
            <a:r>
              <a:rPr sz="1900" b="0" spc="-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MPhil,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MD</a:t>
            </a:r>
            <a:r>
              <a:rPr sz="1900" b="0" spc="-10" dirty="0">
                <a:latin typeface="Calibri Light"/>
                <a:cs typeface="Calibri Light"/>
              </a:rPr>
              <a:t> and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Professional</a:t>
            </a:r>
            <a:r>
              <a:rPr sz="1900" b="0" spc="40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Doctorates</a:t>
            </a:r>
            <a:endParaRPr sz="1900">
              <a:latin typeface="Calibri Light"/>
              <a:cs typeface="Calibri Light"/>
            </a:endParaRPr>
          </a:p>
          <a:p>
            <a:pPr marL="356870" marR="541020" indent="-344805">
              <a:lnSpc>
                <a:spcPts val="2980"/>
              </a:lnSpc>
              <a:spcBef>
                <a:spcPts val="1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5" dirty="0">
                <a:latin typeface="Calibri Light"/>
                <a:cs typeface="Calibri Light"/>
              </a:rPr>
              <a:t>Doctoral</a:t>
            </a:r>
            <a:r>
              <a:rPr sz="1900" b="0" spc="3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Academy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30" dirty="0">
                <a:latin typeface="Calibri Light"/>
                <a:cs typeface="Calibri Light"/>
              </a:rPr>
              <a:t>Training</a:t>
            </a:r>
            <a:r>
              <a:rPr sz="1900" b="0" spc="50" dirty="0">
                <a:latin typeface="Calibri Light"/>
                <a:cs typeface="Calibri Light"/>
              </a:rPr>
              <a:t> </a:t>
            </a:r>
            <a:r>
              <a:rPr sz="1900" b="0" spc="-25" dirty="0">
                <a:latin typeface="Calibri Light"/>
                <a:cs typeface="Calibri Light"/>
              </a:rPr>
              <a:t>Programmes</a:t>
            </a:r>
            <a:r>
              <a:rPr sz="1900" b="0" spc="8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available</a:t>
            </a:r>
            <a:r>
              <a:rPr sz="1900" b="0" spc="5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to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build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research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and </a:t>
            </a:r>
            <a:r>
              <a:rPr sz="1900" b="0" spc="-41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professional</a:t>
            </a:r>
            <a:endParaRPr sz="1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0" dirty="0">
                <a:latin typeface="Calibri Light"/>
                <a:cs typeface="Calibri Light"/>
              </a:rPr>
              <a:t>Significant</a:t>
            </a:r>
            <a:r>
              <a:rPr sz="1900" b="0" spc="4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investment</a:t>
            </a:r>
            <a:r>
              <a:rPr sz="1900" b="0" spc="4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in</a:t>
            </a:r>
            <a:r>
              <a:rPr sz="1900" b="0" spc="-5" dirty="0">
                <a:latin typeface="Calibri Light"/>
                <a:cs typeface="Calibri Light"/>
              </a:rPr>
              <a:t> supporting</a:t>
            </a:r>
            <a:r>
              <a:rPr sz="1900" b="0" spc="1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PGR </a:t>
            </a:r>
            <a:r>
              <a:rPr sz="1900" b="0" spc="-10" dirty="0">
                <a:latin typeface="Calibri Light"/>
                <a:cs typeface="Calibri Light"/>
              </a:rPr>
              <a:t>students:</a:t>
            </a:r>
            <a:endParaRPr sz="1900">
              <a:latin typeface="Calibri Light"/>
              <a:cs typeface="Calibri Light"/>
            </a:endParaRPr>
          </a:p>
          <a:p>
            <a:pPr marL="814069" lvl="1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900" b="0" spc="-20" dirty="0">
                <a:latin typeface="Calibri Light"/>
                <a:cs typeface="Calibri Light"/>
              </a:rPr>
              <a:t>Attend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national/international</a:t>
            </a:r>
            <a:r>
              <a:rPr sz="1900" b="0" spc="9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conferences</a:t>
            </a:r>
            <a:r>
              <a:rPr sz="1900" b="0" spc="-4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– </a:t>
            </a:r>
            <a:r>
              <a:rPr sz="1900" b="0" spc="-10" dirty="0">
                <a:latin typeface="Calibri Light"/>
                <a:cs typeface="Calibri Light"/>
              </a:rPr>
              <a:t>via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our</a:t>
            </a:r>
            <a:r>
              <a:rPr sz="1900" b="0" spc="-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Conference </a:t>
            </a:r>
            <a:r>
              <a:rPr sz="1900" b="0" spc="-5" dirty="0">
                <a:latin typeface="Calibri Light"/>
                <a:cs typeface="Calibri Light"/>
              </a:rPr>
              <a:t>Support</a:t>
            </a:r>
            <a:endParaRPr sz="1900">
              <a:latin typeface="Calibri Light"/>
              <a:cs typeface="Calibri Light"/>
            </a:endParaRPr>
          </a:p>
          <a:p>
            <a:pPr marL="814069">
              <a:lnSpc>
                <a:spcPct val="100000"/>
              </a:lnSpc>
              <a:spcBef>
                <a:spcPts val="695"/>
              </a:spcBef>
            </a:pPr>
            <a:r>
              <a:rPr sz="1900" b="0" spc="-5" dirty="0">
                <a:latin typeface="Calibri Light"/>
                <a:cs typeface="Calibri Light"/>
              </a:rPr>
              <a:t>Fund</a:t>
            </a:r>
            <a:endParaRPr sz="1900">
              <a:latin typeface="Calibri Light"/>
              <a:cs typeface="Calibri Light"/>
            </a:endParaRPr>
          </a:p>
          <a:p>
            <a:pPr marL="814069" lvl="1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900" b="0" spc="-10" dirty="0">
                <a:latin typeface="Calibri Light"/>
                <a:cs typeface="Calibri Light"/>
              </a:rPr>
              <a:t>Contributes</a:t>
            </a:r>
            <a:r>
              <a:rPr sz="1900" b="0" spc="4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to</a:t>
            </a:r>
            <a:r>
              <a:rPr sz="1900" b="0" spc="-2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society</a:t>
            </a:r>
            <a:r>
              <a:rPr sz="1900" b="0" spc="-3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membership</a:t>
            </a:r>
            <a:endParaRPr sz="1900">
              <a:latin typeface="Calibri Light"/>
              <a:cs typeface="Calibri Light"/>
            </a:endParaRPr>
          </a:p>
          <a:p>
            <a:pPr marL="814069" lvl="1" indent="-34480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1900" b="0" spc="-5" dirty="0">
                <a:latin typeface="Calibri Light"/>
                <a:cs typeface="Calibri Light"/>
              </a:rPr>
              <a:t>Active </a:t>
            </a:r>
            <a:r>
              <a:rPr sz="1900" b="0" spc="-15" dirty="0">
                <a:latin typeface="Calibri Light"/>
                <a:cs typeface="Calibri Light"/>
              </a:rPr>
              <a:t>Graduate</a:t>
            </a:r>
            <a:r>
              <a:rPr sz="1900" b="0" spc="5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Society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(socials,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pub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quizzes,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PhD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conference)</a:t>
            </a:r>
            <a:endParaRPr sz="19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656" y="275705"/>
            <a:ext cx="2199880" cy="9434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716" y="4527930"/>
            <a:ext cx="1525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427990" indent="-21082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Supe</a:t>
            </a:r>
            <a:r>
              <a:rPr sz="1800" b="0" spc="25" dirty="0">
                <a:latin typeface="Calibri Light"/>
                <a:cs typeface="Calibri Light"/>
              </a:rPr>
              <a:t>r</a:t>
            </a:r>
            <a:r>
              <a:rPr sz="1800" b="0" dirty="0">
                <a:latin typeface="Calibri Light"/>
                <a:cs typeface="Calibri Light"/>
              </a:rPr>
              <a:t>v</a:t>
            </a:r>
            <a:r>
              <a:rPr sz="1800" b="0" spc="5" dirty="0">
                <a:latin typeface="Calibri Light"/>
                <a:cs typeface="Calibri Light"/>
              </a:rPr>
              <a:t>i</a:t>
            </a:r>
            <a:r>
              <a:rPr sz="1800" b="0" dirty="0">
                <a:latin typeface="Calibri Light"/>
                <a:cs typeface="Calibri Light"/>
              </a:rPr>
              <a:t>sory  </a:t>
            </a:r>
            <a:r>
              <a:rPr sz="1800" b="0" spc="-50" dirty="0">
                <a:latin typeface="Calibri Light"/>
                <a:cs typeface="Calibri Light"/>
              </a:rPr>
              <a:t>Team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5F497A"/>
                </a:solidFill>
                <a:latin typeface="Calibri Light"/>
                <a:cs typeface="Calibri Light"/>
              </a:rPr>
              <a:t>Main</a:t>
            </a:r>
            <a:r>
              <a:rPr sz="1800" b="0" spc="-30" dirty="0">
                <a:solidFill>
                  <a:srgbClr val="5F497A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5F497A"/>
                </a:solidFill>
                <a:latin typeface="Calibri Light"/>
                <a:cs typeface="Calibri Light"/>
              </a:rPr>
              <a:t>Supervisor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5F497A"/>
                </a:solidFill>
                <a:latin typeface="Calibri Light"/>
                <a:cs typeface="Calibri Light"/>
              </a:rPr>
              <a:t>Co-supervisors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38957" y="3830579"/>
            <a:ext cx="534670" cy="386715"/>
            <a:chOff x="3338957" y="3830579"/>
            <a:chExt cx="534670" cy="386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8957" y="3830579"/>
              <a:ext cx="534414" cy="3863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64992" y="3843527"/>
              <a:ext cx="484505" cy="325755"/>
            </a:xfrm>
            <a:custGeom>
              <a:avLst/>
              <a:gdLst/>
              <a:ahLst/>
              <a:cxnLst/>
              <a:rect l="l" t="t" r="r" b="b"/>
              <a:pathLst>
                <a:path w="484504" h="325754">
                  <a:moveTo>
                    <a:pt x="58547" y="217297"/>
                  </a:moveTo>
                  <a:lnTo>
                    <a:pt x="50927" y="219837"/>
                  </a:lnTo>
                  <a:lnTo>
                    <a:pt x="47879" y="226187"/>
                  </a:lnTo>
                  <a:lnTo>
                    <a:pt x="0" y="325247"/>
                  </a:lnTo>
                  <a:lnTo>
                    <a:pt x="55861" y="321691"/>
                  </a:lnTo>
                  <a:lnTo>
                    <a:pt x="27940" y="321691"/>
                  </a:lnTo>
                  <a:lnTo>
                    <a:pt x="13843" y="300609"/>
                  </a:lnTo>
                  <a:lnTo>
                    <a:pt x="52663" y="274520"/>
                  </a:lnTo>
                  <a:lnTo>
                    <a:pt x="70738" y="237236"/>
                  </a:lnTo>
                  <a:lnTo>
                    <a:pt x="73787" y="231013"/>
                  </a:lnTo>
                  <a:lnTo>
                    <a:pt x="71247" y="223393"/>
                  </a:lnTo>
                  <a:lnTo>
                    <a:pt x="58547" y="217297"/>
                  </a:lnTo>
                  <a:close/>
                </a:path>
                <a:path w="484504" h="325754">
                  <a:moveTo>
                    <a:pt x="52663" y="274520"/>
                  </a:moveTo>
                  <a:lnTo>
                    <a:pt x="13843" y="300609"/>
                  </a:lnTo>
                  <a:lnTo>
                    <a:pt x="27940" y="321691"/>
                  </a:lnTo>
                  <a:lnTo>
                    <a:pt x="35501" y="316611"/>
                  </a:lnTo>
                  <a:lnTo>
                    <a:pt x="32258" y="316611"/>
                  </a:lnTo>
                  <a:lnTo>
                    <a:pt x="20066" y="298450"/>
                  </a:lnTo>
                  <a:lnTo>
                    <a:pt x="41729" y="297074"/>
                  </a:lnTo>
                  <a:lnTo>
                    <a:pt x="52663" y="274520"/>
                  </a:lnTo>
                  <a:close/>
                </a:path>
                <a:path w="484504" h="325754">
                  <a:moveTo>
                    <a:pt x="115062" y="292481"/>
                  </a:moveTo>
                  <a:lnTo>
                    <a:pt x="66965" y="295472"/>
                  </a:lnTo>
                  <a:lnTo>
                    <a:pt x="27940" y="321691"/>
                  </a:lnTo>
                  <a:lnTo>
                    <a:pt x="55861" y="321691"/>
                  </a:lnTo>
                  <a:lnTo>
                    <a:pt x="116712" y="317754"/>
                  </a:lnTo>
                  <a:lnTo>
                    <a:pt x="122047" y="311785"/>
                  </a:lnTo>
                  <a:lnTo>
                    <a:pt x="121538" y="304673"/>
                  </a:lnTo>
                  <a:lnTo>
                    <a:pt x="121158" y="297688"/>
                  </a:lnTo>
                  <a:lnTo>
                    <a:pt x="115062" y="292481"/>
                  </a:lnTo>
                  <a:close/>
                </a:path>
                <a:path w="484504" h="325754">
                  <a:moveTo>
                    <a:pt x="41729" y="297074"/>
                  </a:moveTo>
                  <a:lnTo>
                    <a:pt x="20066" y="298450"/>
                  </a:lnTo>
                  <a:lnTo>
                    <a:pt x="32258" y="316611"/>
                  </a:lnTo>
                  <a:lnTo>
                    <a:pt x="41729" y="297074"/>
                  </a:lnTo>
                  <a:close/>
                </a:path>
                <a:path w="484504" h="325754">
                  <a:moveTo>
                    <a:pt x="66965" y="295472"/>
                  </a:moveTo>
                  <a:lnTo>
                    <a:pt x="41729" y="297074"/>
                  </a:lnTo>
                  <a:lnTo>
                    <a:pt x="32258" y="316611"/>
                  </a:lnTo>
                  <a:lnTo>
                    <a:pt x="35501" y="316611"/>
                  </a:lnTo>
                  <a:lnTo>
                    <a:pt x="66965" y="295472"/>
                  </a:lnTo>
                  <a:close/>
                </a:path>
                <a:path w="484504" h="325754">
                  <a:moveTo>
                    <a:pt x="442267" y="28045"/>
                  </a:moveTo>
                  <a:lnTo>
                    <a:pt x="417043" y="29646"/>
                  </a:lnTo>
                  <a:lnTo>
                    <a:pt x="52663" y="274520"/>
                  </a:lnTo>
                  <a:lnTo>
                    <a:pt x="41729" y="297074"/>
                  </a:lnTo>
                  <a:lnTo>
                    <a:pt x="66965" y="295472"/>
                  </a:lnTo>
                  <a:lnTo>
                    <a:pt x="431277" y="50714"/>
                  </a:lnTo>
                  <a:lnTo>
                    <a:pt x="442267" y="28045"/>
                  </a:lnTo>
                  <a:close/>
                </a:path>
                <a:path w="484504" h="325754">
                  <a:moveTo>
                    <a:pt x="482460" y="3429"/>
                  </a:moveTo>
                  <a:lnTo>
                    <a:pt x="456057" y="3429"/>
                  </a:lnTo>
                  <a:lnTo>
                    <a:pt x="470281" y="24511"/>
                  </a:lnTo>
                  <a:lnTo>
                    <a:pt x="431277" y="50714"/>
                  </a:lnTo>
                  <a:lnTo>
                    <a:pt x="413258" y="87884"/>
                  </a:lnTo>
                  <a:lnTo>
                    <a:pt x="410210" y="94234"/>
                  </a:lnTo>
                  <a:lnTo>
                    <a:pt x="412877" y="101727"/>
                  </a:lnTo>
                  <a:lnTo>
                    <a:pt x="419100" y="104902"/>
                  </a:lnTo>
                  <a:lnTo>
                    <a:pt x="425450" y="107950"/>
                  </a:lnTo>
                  <a:lnTo>
                    <a:pt x="433070" y="105283"/>
                  </a:lnTo>
                  <a:lnTo>
                    <a:pt x="436118" y="98933"/>
                  </a:lnTo>
                  <a:lnTo>
                    <a:pt x="482460" y="3429"/>
                  </a:lnTo>
                  <a:close/>
                </a:path>
                <a:path w="484504" h="325754">
                  <a:moveTo>
                    <a:pt x="459484" y="8509"/>
                  </a:moveTo>
                  <a:lnTo>
                    <a:pt x="451738" y="8509"/>
                  </a:lnTo>
                  <a:lnTo>
                    <a:pt x="463931" y="26670"/>
                  </a:lnTo>
                  <a:lnTo>
                    <a:pt x="442267" y="28045"/>
                  </a:lnTo>
                  <a:lnTo>
                    <a:pt x="431277" y="50714"/>
                  </a:lnTo>
                  <a:lnTo>
                    <a:pt x="470281" y="24511"/>
                  </a:lnTo>
                  <a:lnTo>
                    <a:pt x="459484" y="8509"/>
                  </a:lnTo>
                  <a:close/>
                </a:path>
                <a:path w="484504" h="325754">
                  <a:moveTo>
                    <a:pt x="484124" y="0"/>
                  </a:moveTo>
                  <a:lnTo>
                    <a:pt x="367284" y="7366"/>
                  </a:lnTo>
                  <a:lnTo>
                    <a:pt x="361950" y="13462"/>
                  </a:lnTo>
                  <a:lnTo>
                    <a:pt x="362458" y="20447"/>
                  </a:lnTo>
                  <a:lnTo>
                    <a:pt x="362838" y="27432"/>
                  </a:lnTo>
                  <a:lnTo>
                    <a:pt x="368935" y="32766"/>
                  </a:lnTo>
                  <a:lnTo>
                    <a:pt x="417043" y="29646"/>
                  </a:lnTo>
                  <a:lnTo>
                    <a:pt x="456057" y="3429"/>
                  </a:lnTo>
                  <a:lnTo>
                    <a:pt x="482460" y="3429"/>
                  </a:lnTo>
                  <a:lnTo>
                    <a:pt x="484124" y="0"/>
                  </a:lnTo>
                  <a:close/>
                </a:path>
                <a:path w="484504" h="325754">
                  <a:moveTo>
                    <a:pt x="456057" y="3429"/>
                  </a:moveTo>
                  <a:lnTo>
                    <a:pt x="417043" y="29646"/>
                  </a:lnTo>
                  <a:lnTo>
                    <a:pt x="442267" y="28045"/>
                  </a:lnTo>
                  <a:lnTo>
                    <a:pt x="451738" y="8509"/>
                  </a:lnTo>
                  <a:lnTo>
                    <a:pt x="459484" y="8509"/>
                  </a:lnTo>
                  <a:lnTo>
                    <a:pt x="456057" y="3429"/>
                  </a:lnTo>
                  <a:close/>
                </a:path>
                <a:path w="484504" h="325754">
                  <a:moveTo>
                    <a:pt x="451738" y="8509"/>
                  </a:moveTo>
                  <a:lnTo>
                    <a:pt x="442267" y="28045"/>
                  </a:lnTo>
                  <a:lnTo>
                    <a:pt x="463931" y="26670"/>
                  </a:lnTo>
                  <a:lnTo>
                    <a:pt x="451738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6161" y="646303"/>
            <a:ext cx="396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PhD</a:t>
            </a:r>
            <a:r>
              <a:rPr sz="3600" b="0" spc="-16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Support</a:t>
            </a:r>
            <a:r>
              <a:rPr sz="3600" b="0" spc="-13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Network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72511" y="2734055"/>
            <a:ext cx="2164080" cy="2237740"/>
            <a:chOff x="2572511" y="2734055"/>
            <a:chExt cx="2164080" cy="22377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823" y="2734055"/>
              <a:ext cx="810768" cy="6736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2511" y="3843527"/>
              <a:ext cx="713232" cy="609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6559" y="4282439"/>
              <a:ext cx="563879" cy="6888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27038" y="4373956"/>
            <a:ext cx="1128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spc="-5" dirty="0">
                <a:latin typeface="Calibri Light"/>
                <a:cs typeface="Calibri Light"/>
              </a:rPr>
              <a:t>PG</a:t>
            </a:r>
            <a:r>
              <a:rPr sz="2000" b="0" spc="-45" dirty="0">
                <a:latin typeface="Calibri Light"/>
                <a:cs typeface="Calibri Light"/>
              </a:rPr>
              <a:t> Tutor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b="0" spc="-5" dirty="0">
                <a:latin typeface="Calibri Light"/>
                <a:cs typeface="Calibri Light"/>
              </a:rPr>
              <a:t>PG</a:t>
            </a:r>
            <a:r>
              <a:rPr sz="2000" b="0" spc="-8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Advisor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2800" y="2584196"/>
            <a:ext cx="19329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 Light"/>
                <a:cs typeface="Calibri Light"/>
              </a:rPr>
              <a:t>Doctoral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Academy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15" dirty="0">
                <a:latin typeface="Calibri Light"/>
                <a:cs typeface="Calibri Light"/>
              </a:rPr>
              <a:t>Postgraduate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society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62471" y="1612391"/>
            <a:ext cx="1484376" cy="9540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4623" y="1496567"/>
            <a:ext cx="1011936" cy="101803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987039" y="2639567"/>
            <a:ext cx="1016000" cy="790575"/>
            <a:chOff x="2987039" y="2639567"/>
            <a:chExt cx="1016000" cy="7905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039" y="2639567"/>
              <a:ext cx="1015746" cy="7901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45535" y="2779775"/>
              <a:ext cx="701040" cy="473709"/>
            </a:xfrm>
            <a:custGeom>
              <a:avLst/>
              <a:gdLst/>
              <a:ahLst/>
              <a:cxnLst/>
              <a:rect l="l" t="t" r="r" b="b"/>
              <a:pathLst>
                <a:path w="701039" h="473710">
                  <a:moveTo>
                    <a:pt x="585724" y="440309"/>
                  </a:moveTo>
                  <a:lnTo>
                    <a:pt x="579627" y="445643"/>
                  </a:lnTo>
                  <a:lnTo>
                    <a:pt x="579119" y="452627"/>
                  </a:lnTo>
                  <a:lnTo>
                    <a:pt x="578738" y="459613"/>
                  </a:lnTo>
                  <a:lnTo>
                    <a:pt x="583946" y="465709"/>
                  </a:lnTo>
                  <a:lnTo>
                    <a:pt x="591058" y="466089"/>
                  </a:lnTo>
                  <a:lnTo>
                    <a:pt x="700786" y="473328"/>
                  </a:lnTo>
                  <a:lnTo>
                    <a:pt x="699071" y="469773"/>
                  </a:lnTo>
                  <a:lnTo>
                    <a:pt x="672718" y="469773"/>
                  </a:lnTo>
                  <a:lnTo>
                    <a:pt x="633801" y="443485"/>
                  </a:lnTo>
                  <a:lnTo>
                    <a:pt x="585724" y="440309"/>
                  </a:lnTo>
                  <a:close/>
                </a:path>
                <a:path w="701039" h="473710">
                  <a:moveTo>
                    <a:pt x="633801" y="443485"/>
                  </a:moveTo>
                  <a:lnTo>
                    <a:pt x="672718" y="469773"/>
                  </a:lnTo>
                  <a:lnTo>
                    <a:pt x="676060" y="464820"/>
                  </a:lnTo>
                  <a:lnTo>
                    <a:pt x="668401" y="464820"/>
                  </a:lnTo>
                  <a:lnTo>
                    <a:pt x="658928" y="445116"/>
                  </a:lnTo>
                  <a:lnTo>
                    <a:pt x="633801" y="443485"/>
                  </a:lnTo>
                  <a:close/>
                </a:path>
                <a:path w="701039" h="473710">
                  <a:moveTo>
                    <a:pt x="642365" y="365251"/>
                  </a:moveTo>
                  <a:lnTo>
                    <a:pt x="629792" y="371348"/>
                  </a:lnTo>
                  <a:lnTo>
                    <a:pt x="627126" y="378968"/>
                  </a:lnTo>
                  <a:lnTo>
                    <a:pt x="648000" y="422386"/>
                  </a:lnTo>
                  <a:lnTo>
                    <a:pt x="686942" y="448690"/>
                  </a:lnTo>
                  <a:lnTo>
                    <a:pt x="672718" y="469773"/>
                  </a:lnTo>
                  <a:lnTo>
                    <a:pt x="699071" y="469773"/>
                  </a:lnTo>
                  <a:lnTo>
                    <a:pt x="649986" y="367919"/>
                  </a:lnTo>
                  <a:lnTo>
                    <a:pt x="642365" y="365251"/>
                  </a:lnTo>
                  <a:close/>
                </a:path>
                <a:path w="701039" h="473710">
                  <a:moveTo>
                    <a:pt x="658928" y="445116"/>
                  </a:moveTo>
                  <a:lnTo>
                    <a:pt x="668401" y="464820"/>
                  </a:lnTo>
                  <a:lnTo>
                    <a:pt x="680719" y="446532"/>
                  </a:lnTo>
                  <a:lnTo>
                    <a:pt x="658928" y="445116"/>
                  </a:lnTo>
                  <a:close/>
                </a:path>
                <a:path w="701039" h="473710">
                  <a:moveTo>
                    <a:pt x="648000" y="422386"/>
                  </a:moveTo>
                  <a:lnTo>
                    <a:pt x="658928" y="445116"/>
                  </a:lnTo>
                  <a:lnTo>
                    <a:pt x="680719" y="446532"/>
                  </a:lnTo>
                  <a:lnTo>
                    <a:pt x="668401" y="464820"/>
                  </a:lnTo>
                  <a:lnTo>
                    <a:pt x="676060" y="464820"/>
                  </a:lnTo>
                  <a:lnTo>
                    <a:pt x="686942" y="448690"/>
                  </a:lnTo>
                  <a:lnTo>
                    <a:pt x="648000" y="422386"/>
                  </a:lnTo>
                  <a:close/>
                </a:path>
                <a:path w="701039" h="473710">
                  <a:moveTo>
                    <a:pt x="41729" y="28209"/>
                  </a:moveTo>
                  <a:lnTo>
                    <a:pt x="52658" y="50942"/>
                  </a:lnTo>
                  <a:lnTo>
                    <a:pt x="633801" y="443485"/>
                  </a:lnTo>
                  <a:lnTo>
                    <a:pt x="658928" y="445116"/>
                  </a:lnTo>
                  <a:lnTo>
                    <a:pt x="648000" y="422386"/>
                  </a:lnTo>
                  <a:lnTo>
                    <a:pt x="66850" y="29838"/>
                  </a:lnTo>
                  <a:lnTo>
                    <a:pt x="41729" y="28209"/>
                  </a:lnTo>
                  <a:close/>
                </a:path>
                <a:path w="701039" h="473710">
                  <a:moveTo>
                    <a:pt x="0" y="0"/>
                  </a:moveTo>
                  <a:lnTo>
                    <a:pt x="50672" y="105410"/>
                  </a:lnTo>
                  <a:lnTo>
                    <a:pt x="58293" y="108076"/>
                  </a:lnTo>
                  <a:lnTo>
                    <a:pt x="70865" y="101981"/>
                  </a:lnTo>
                  <a:lnTo>
                    <a:pt x="73532" y="94361"/>
                  </a:lnTo>
                  <a:lnTo>
                    <a:pt x="52658" y="50942"/>
                  </a:lnTo>
                  <a:lnTo>
                    <a:pt x="13715" y="24637"/>
                  </a:lnTo>
                  <a:lnTo>
                    <a:pt x="27939" y="3556"/>
                  </a:lnTo>
                  <a:lnTo>
                    <a:pt x="53901" y="3556"/>
                  </a:lnTo>
                  <a:lnTo>
                    <a:pt x="0" y="0"/>
                  </a:lnTo>
                  <a:close/>
                </a:path>
                <a:path w="701039" h="473710">
                  <a:moveTo>
                    <a:pt x="27939" y="3556"/>
                  </a:moveTo>
                  <a:lnTo>
                    <a:pt x="13715" y="24637"/>
                  </a:lnTo>
                  <a:lnTo>
                    <a:pt x="52658" y="50942"/>
                  </a:lnTo>
                  <a:lnTo>
                    <a:pt x="41729" y="28209"/>
                  </a:lnTo>
                  <a:lnTo>
                    <a:pt x="19938" y="26797"/>
                  </a:lnTo>
                  <a:lnTo>
                    <a:pt x="32257" y="8509"/>
                  </a:lnTo>
                  <a:lnTo>
                    <a:pt x="35272" y="8509"/>
                  </a:lnTo>
                  <a:lnTo>
                    <a:pt x="27939" y="3556"/>
                  </a:lnTo>
                  <a:close/>
                </a:path>
                <a:path w="701039" h="473710">
                  <a:moveTo>
                    <a:pt x="53901" y="3556"/>
                  </a:moveTo>
                  <a:lnTo>
                    <a:pt x="27939" y="3556"/>
                  </a:lnTo>
                  <a:lnTo>
                    <a:pt x="66850" y="29838"/>
                  </a:lnTo>
                  <a:lnTo>
                    <a:pt x="115062" y="33020"/>
                  </a:lnTo>
                  <a:lnTo>
                    <a:pt x="121030" y="27686"/>
                  </a:lnTo>
                  <a:lnTo>
                    <a:pt x="122047" y="13715"/>
                  </a:lnTo>
                  <a:lnTo>
                    <a:pt x="116712" y="7747"/>
                  </a:lnTo>
                  <a:lnTo>
                    <a:pt x="53901" y="3556"/>
                  </a:lnTo>
                  <a:close/>
                </a:path>
                <a:path w="701039" h="473710">
                  <a:moveTo>
                    <a:pt x="35272" y="8509"/>
                  </a:moveTo>
                  <a:lnTo>
                    <a:pt x="32257" y="8509"/>
                  </a:lnTo>
                  <a:lnTo>
                    <a:pt x="41729" y="28209"/>
                  </a:lnTo>
                  <a:lnTo>
                    <a:pt x="66850" y="29838"/>
                  </a:lnTo>
                  <a:lnTo>
                    <a:pt x="35272" y="8509"/>
                  </a:lnTo>
                  <a:close/>
                </a:path>
                <a:path w="701039" h="473710">
                  <a:moveTo>
                    <a:pt x="32257" y="8509"/>
                  </a:moveTo>
                  <a:lnTo>
                    <a:pt x="19938" y="26797"/>
                  </a:lnTo>
                  <a:lnTo>
                    <a:pt x="41729" y="28209"/>
                  </a:lnTo>
                  <a:lnTo>
                    <a:pt x="32257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48001" y="2501341"/>
            <a:ext cx="1695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 Light"/>
                <a:cs typeface="Calibri Light"/>
              </a:rPr>
              <a:t>Doctoral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Academy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01239" y="2343911"/>
            <a:ext cx="3966210" cy="3535679"/>
            <a:chOff x="2301239" y="2343911"/>
            <a:chExt cx="3966210" cy="35356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5678" y="3949335"/>
              <a:ext cx="328584" cy="44520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86172" y="3953255"/>
              <a:ext cx="271780" cy="393065"/>
            </a:xfrm>
            <a:custGeom>
              <a:avLst/>
              <a:gdLst/>
              <a:ahLst/>
              <a:cxnLst/>
              <a:rect l="l" t="t" r="r" b="b"/>
              <a:pathLst>
                <a:path w="271779" h="393064">
                  <a:moveTo>
                    <a:pt x="54553" y="50234"/>
                  </a:moveTo>
                  <a:lnTo>
                    <a:pt x="44397" y="71456"/>
                  </a:lnTo>
                  <a:lnTo>
                    <a:pt x="46481" y="88900"/>
                  </a:lnTo>
                  <a:lnTo>
                    <a:pt x="49275" y="110490"/>
                  </a:lnTo>
                  <a:lnTo>
                    <a:pt x="56261" y="155575"/>
                  </a:lnTo>
                  <a:lnTo>
                    <a:pt x="65024" y="200025"/>
                  </a:lnTo>
                  <a:lnTo>
                    <a:pt x="75946" y="239522"/>
                  </a:lnTo>
                  <a:lnTo>
                    <a:pt x="97281" y="284099"/>
                  </a:lnTo>
                  <a:lnTo>
                    <a:pt x="123951" y="315722"/>
                  </a:lnTo>
                  <a:lnTo>
                    <a:pt x="166497" y="348234"/>
                  </a:lnTo>
                  <a:lnTo>
                    <a:pt x="213487" y="372491"/>
                  </a:lnTo>
                  <a:lnTo>
                    <a:pt x="262000" y="392811"/>
                  </a:lnTo>
                  <a:lnTo>
                    <a:pt x="271652" y="369189"/>
                  </a:lnTo>
                  <a:lnTo>
                    <a:pt x="247268" y="359283"/>
                  </a:lnTo>
                  <a:lnTo>
                    <a:pt x="223392" y="349123"/>
                  </a:lnTo>
                  <a:lnTo>
                    <a:pt x="178942" y="326009"/>
                  </a:lnTo>
                  <a:lnTo>
                    <a:pt x="140969" y="296926"/>
                  </a:lnTo>
                  <a:lnTo>
                    <a:pt x="111251" y="258445"/>
                  </a:lnTo>
                  <a:lnTo>
                    <a:pt x="94614" y="213360"/>
                  </a:lnTo>
                  <a:lnTo>
                    <a:pt x="85216" y="172847"/>
                  </a:lnTo>
                  <a:lnTo>
                    <a:pt x="77597" y="128905"/>
                  </a:lnTo>
                  <a:lnTo>
                    <a:pt x="71627" y="85598"/>
                  </a:lnTo>
                  <a:lnTo>
                    <a:pt x="70118" y="72430"/>
                  </a:lnTo>
                  <a:lnTo>
                    <a:pt x="54553" y="50234"/>
                  </a:lnTo>
                  <a:close/>
                </a:path>
                <a:path w="271779" h="393064">
                  <a:moveTo>
                    <a:pt x="50418" y="0"/>
                  </a:moveTo>
                  <a:lnTo>
                    <a:pt x="3048" y="99187"/>
                  </a:lnTo>
                  <a:lnTo>
                    <a:pt x="0" y="105537"/>
                  </a:lnTo>
                  <a:lnTo>
                    <a:pt x="2666" y="113157"/>
                  </a:lnTo>
                  <a:lnTo>
                    <a:pt x="9016" y="116078"/>
                  </a:lnTo>
                  <a:lnTo>
                    <a:pt x="15366" y="119126"/>
                  </a:lnTo>
                  <a:lnTo>
                    <a:pt x="22860" y="116459"/>
                  </a:lnTo>
                  <a:lnTo>
                    <a:pt x="44397" y="71456"/>
                  </a:lnTo>
                  <a:lnTo>
                    <a:pt x="44068" y="68707"/>
                  </a:lnTo>
                  <a:lnTo>
                    <a:pt x="42037" y="50038"/>
                  </a:lnTo>
                  <a:lnTo>
                    <a:pt x="41275" y="41529"/>
                  </a:lnTo>
                  <a:lnTo>
                    <a:pt x="39877" y="26543"/>
                  </a:lnTo>
                  <a:lnTo>
                    <a:pt x="39877" y="26162"/>
                  </a:lnTo>
                  <a:lnTo>
                    <a:pt x="65150" y="23876"/>
                  </a:lnTo>
                  <a:lnTo>
                    <a:pt x="67122" y="23876"/>
                  </a:lnTo>
                  <a:lnTo>
                    <a:pt x="50418" y="0"/>
                  </a:lnTo>
                  <a:close/>
                </a:path>
                <a:path w="271779" h="393064">
                  <a:moveTo>
                    <a:pt x="67122" y="23876"/>
                  </a:moveTo>
                  <a:lnTo>
                    <a:pt x="65150" y="23876"/>
                  </a:lnTo>
                  <a:lnTo>
                    <a:pt x="65150" y="24130"/>
                  </a:lnTo>
                  <a:lnTo>
                    <a:pt x="66421" y="38989"/>
                  </a:lnTo>
                  <a:lnTo>
                    <a:pt x="69341" y="65659"/>
                  </a:lnTo>
                  <a:lnTo>
                    <a:pt x="70118" y="72430"/>
                  </a:lnTo>
                  <a:lnTo>
                    <a:pt x="92710" y="104648"/>
                  </a:lnTo>
                  <a:lnTo>
                    <a:pt x="96647" y="110363"/>
                  </a:lnTo>
                  <a:lnTo>
                    <a:pt x="104648" y="111760"/>
                  </a:lnTo>
                  <a:lnTo>
                    <a:pt x="110362" y="107696"/>
                  </a:lnTo>
                  <a:lnTo>
                    <a:pt x="116077" y="103759"/>
                  </a:lnTo>
                  <a:lnTo>
                    <a:pt x="117475" y="95758"/>
                  </a:lnTo>
                  <a:lnTo>
                    <a:pt x="113411" y="90043"/>
                  </a:lnTo>
                  <a:lnTo>
                    <a:pt x="67122" y="23876"/>
                  </a:lnTo>
                  <a:close/>
                </a:path>
                <a:path w="271779" h="393064">
                  <a:moveTo>
                    <a:pt x="65708" y="30480"/>
                  </a:moveTo>
                  <a:lnTo>
                    <a:pt x="64007" y="30480"/>
                  </a:lnTo>
                  <a:lnTo>
                    <a:pt x="54553" y="50234"/>
                  </a:lnTo>
                  <a:lnTo>
                    <a:pt x="70118" y="72430"/>
                  </a:lnTo>
                  <a:lnTo>
                    <a:pt x="69341" y="65659"/>
                  </a:lnTo>
                  <a:lnTo>
                    <a:pt x="67310" y="47244"/>
                  </a:lnTo>
                  <a:lnTo>
                    <a:pt x="66421" y="38989"/>
                  </a:lnTo>
                  <a:lnTo>
                    <a:pt x="65708" y="30480"/>
                  </a:lnTo>
                  <a:close/>
                </a:path>
                <a:path w="271779" h="393064">
                  <a:moveTo>
                    <a:pt x="65150" y="23876"/>
                  </a:moveTo>
                  <a:lnTo>
                    <a:pt x="39877" y="26162"/>
                  </a:lnTo>
                  <a:lnTo>
                    <a:pt x="39877" y="26543"/>
                  </a:lnTo>
                  <a:lnTo>
                    <a:pt x="40512" y="33528"/>
                  </a:lnTo>
                  <a:lnTo>
                    <a:pt x="41275" y="41529"/>
                  </a:lnTo>
                  <a:lnTo>
                    <a:pt x="42058" y="50234"/>
                  </a:lnTo>
                  <a:lnTo>
                    <a:pt x="44068" y="68707"/>
                  </a:lnTo>
                  <a:lnTo>
                    <a:pt x="44397" y="71456"/>
                  </a:lnTo>
                  <a:lnTo>
                    <a:pt x="54553" y="50234"/>
                  </a:lnTo>
                  <a:lnTo>
                    <a:pt x="42037" y="32385"/>
                  </a:lnTo>
                  <a:lnTo>
                    <a:pt x="64007" y="30480"/>
                  </a:lnTo>
                  <a:lnTo>
                    <a:pt x="65708" y="30480"/>
                  </a:lnTo>
                  <a:lnTo>
                    <a:pt x="65150" y="24130"/>
                  </a:lnTo>
                  <a:lnTo>
                    <a:pt x="65150" y="23876"/>
                  </a:lnTo>
                  <a:close/>
                </a:path>
                <a:path w="271779" h="393064">
                  <a:moveTo>
                    <a:pt x="64007" y="30480"/>
                  </a:moveTo>
                  <a:lnTo>
                    <a:pt x="42037" y="32385"/>
                  </a:lnTo>
                  <a:lnTo>
                    <a:pt x="54553" y="50234"/>
                  </a:lnTo>
                  <a:lnTo>
                    <a:pt x="64007" y="3048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5095" y="4294644"/>
              <a:ext cx="2832354" cy="4975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93211" y="4321555"/>
              <a:ext cx="2632075" cy="323850"/>
            </a:xfrm>
            <a:custGeom>
              <a:avLst/>
              <a:gdLst/>
              <a:ahLst/>
              <a:cxnLst/>
              <a:rect l="l" t="t" r="r" b="b"/>
              <a:pathLst>
                <a:path w="2632075" h="323850">
                  <a:moveTo>
                    <a:pt x="90297" y="209677"/>
                  </a:moveTo>
                  <a:lnTo>
                    <a:pt x="82296" y="209677"/>
                  </a:lnTo>
                  <a:lnTo>
                    <a:pt x="77342" y="214757"/>
                  </a:lnTo>
                  <a:lnTo>
                    <a:pt x="0" y="292862"/>
                  </a:lnTo>
                  <a:lnTo>
                    <a:pt x="112775" y="323596"/>
                  </a:lnTo>
                  <a:lnTo>
                    <a:pt x="119761" y="319659"/>
                  </a:lnTo>
                  <a:lnTo>
                    <a:pt x="121665" y="312801"/>
                  </a:lnTo>
                  <a:lnTo>
                    <a:pt x="123443" y="306070"/>
                  </a:lnTo>
                  <a:lnTo>
                    <a:pt x="119506" y="299085"/>
                  </a:lnTo>
                  <a:lnTo>
                    <a:pt x="117583" y="298577"/>
                  </a:lnTo>
                  <a:lnTo>
                    <a:pt x="27559" y="298577"/>
                  </a:lnTo>
                  <a:lnTo>
                    <a:pt x="20954" y="274066"/>
                  </a:lnTo>
                  <a:lnTo>
                    <a:pt x="51308" y="265811"/>
                  </a:lnTo>
                  <a:lnTo>
                    <a:pt x="63373" y="262763"/>
                  </a:lnTo>
                  <a:lnTo>
                    <a:pt x="66214" y="261998"/>
                  </a:lnTo>
                  <a:lnTo>
                    <a:pt x="95376" y="232537"/>
                  </a:lnTo>
                  <a:lnTo>
                    <a:pt x="100329" y="227584"/>
                  </a:lnTo>
                  <a:lnTo>
                    <a:pt x="100329" y="219583"/>
                  </a:lnTo>
                  <a:lnTo>
                    <a:pt x="95250" y="214630"/>
                  </a:lnTo>
                  <a:lnTo>
                    <a:pt x="90297" y="209677"/>
                  </a:lnTo>
                  <a:close/>
                </a:path>
                <a:path w="2632075" h="323850">
                  <a:moveTo>
                    <a:pt x="66214" y="261998"/>
                  </a:moveTo>
                  <a:lnTo>
                    <a:pt x="63373" y="262763"/>
                  </a:lnTo>
                  <a:lnTo>
                    <a:pt x="51308" y="265811"/>
                  </a:lnTo>
                  <a:lnTo>
                    <a:pt x="20954" y="274066"/>
                  </a:lnTo>
                  <a:lnTo>
                    <a:pt x="27559" y="298577"/>
                  </a:lnTo>
                  <a:lnTo>
                    <a:pt x="28193" y="298450"/>
                  </a:lnTo>
                  <a:lnTo>
                    <a:pt x="36829" y="296037"/>
                  </a:lnTo>
                  <a:lnTo>
                    <a:pt x="39670" y="295275"/>
                  </a:lnTo>
                  <a:lnTo>
                    <a:pt x="33274" y="295275"/>
                  </a:lnTo>
                  <a:lnTo>
                    <a:pt x="27686" y="274066"/>
                  </a:lnTo>
                  <a:lnTo>
                    <a:pt x="54268" y="274066"/>
                  </a:lnTo>
                  <a:lnTo>
                    <a:pt x="66214" y="261998"/>
                  </a:lnTo>
                  <a:close/>
                </a:path>
                <a:path w="2632075" h="323850">
                  <a:moveTo>
                    <a:pt x="72983" y="286438"/>
                  </a:moveTo>
                  <a:lnTo>
                    <a:pt x="36829" y="296037"/>
                  </a:lnTo>
                  <a:lnTo>
                    <a:pt x="28193" y="298450"/>
                  </a:lnTo>
                  <a:lnTo>
                    <a:pt x="27559" y="298577"/>
                  </a:lnTo>
                  <a:lnTo>
                    <a:pt x="117583" y="298577"/>
                  </a:lnTo>
                  <a:lnTo>
                    <a:pt x="72983" y="286438"/>
                  </a:lnTo>
                  <a:close/>
                </a:path>
                <a:path w="2632075" h="323850">
                  <a:moveTo>
                    <a:pt x="27686" y="274066"/>
                  </a:moveTo>
                  <a:lnTo>
                    <a:pt x="33274" y="295275"/>
                  </a:lnTo>
                  <a:lnTo>
                    <a:pt x="48610" y="279781"/>
                  </a:lnTo>
                  <a:lnTo>
                    <a:pt x="27686" y="274066"/>
                  </a:lnTo>
                  <a:close/>
                </a:path>
                <a:path w="2632075" h="323850">
                  <a:moveTo>
                    <a:pt x="48610" y="279781"/>
                  </a:moveTo>
                  <a:lnTo>
                    <a:pt x="33274" y="295275"/>
                  </a:lnTo>
                  <a:lnTo>
                    <a:pt x="39670" y="295275"/>
                  </a:lnTo>
                  <a:lnTo>
                    <a:pt x="72983" y="286438"/>
                  </a:lnTo>
                  <a:lnTo>
                    <a:pt x="48610" y="279781"/>
                  </a:lnTo>
                  <a:close/>
                </a:path>
                <a:path w="2632075" h="323850">
                  <a:moveTo>
                    <a:pt x="1466977" y="0"/>
                  </a:moveTo>
                  <a:lnTo>
                    <a:pt x="1425955" y="254"/>
                  </a:lnTo>
                  <a:lnTo>
                    <a:pt x="1360169" y="2921"/>
                  </a:lnTo>
                  <a:lnTo>
                    <a:pt x="1313052" y="6477"/>
                  </a:lnTo>
                  <a:lnTo>
                    <a:pt x="1237614" y="14351"/>
                  </a:lnTo>
                  <a:lnTo>
                    <a:pt x="1184783" y="21082"/>
                  </a:lnTo>
                  <a:lnTo>
                    <a:pt x="1130046" y="28829"/>
                  </a:lnTo>
                  <a:lnTo>
                    <a:pt x="1073785" y="37465"/>
                  </a:lnTo>
                  <a:lnTo>
                    <a:pt x="957961" y="57404"/>
                  </a:lnTo>
                  <a:lnTo>
                    <a:pt x="839469" y="80010"/>
                  </a:lnTo>
                  <a:lnTo>
                    <a:pt x="720598" y="104521"/>
                  </a:lnTo>
                  <a:lnTo>
                    <a:pt x="546100" y="143129"/>
                  </a:lnTo>
                  <a:lnTo>
                    <a:pt x="284861" y="205740"/>
                  </a:lnTo>
                  <a:lnTo>
                    <a:pt x="66214" y="261998"/>
                  </a:lnTo>
                  <a:lnTo>
                    <a:pt x="48610" y="279781"/>
                  </a:lnTo>
                  <a:lnTo>
                    <a:pt x="72983" y="286438"/>
                  </a:lnTo>
                  <a:lnTo>
                    <a:pt x="203453" y="252476"/>
                  </a:lnTo>
                  <a:lnTo>
                    <a:pt x="224281" y="247269"/>
                  </a:lnTo>
                  <a:lnTo>
                    <a:pt x="495935" y="180848"/>
                  </a:lnTo>
                  <a:lnTo>
                    <a:pt x="725677" y="129413"/>
                  </a:lnTo>
                  <a:lnTo>
                    <a:pt x="844296" y="105029"/>
                  </a:lnTo>
                  <a:lnTo>
                    <a:pt x="962405" y="82423"/>
                  </a:lnTo>
                  <a:lnTo>
                    <a:pt x="1020572" y="72136"/>
                  </a:lnTo>
                  <a:lnTo>
                    <a:pt x="1077722" y="62611"/>
                  </a:lnTo>
                  <a:lnTo>
                    <a:pt x="1133602" y="53975"/>
                  </a:lnTo>
                  <a:lnTo>
                    <a:pt x="1187958" y="46228"/>
                  </a:lnTo>
                  <a:lnTo>
                    <a:pt x="1240409" y="39624"/>
                  </a:lnTo>
                  <a:lnTo>
                    <a:pt x="1315085" y="31877"/>
                  </a:lnTo>
                  <a:lnTo>
                    <a:pt x="1361566" y="28321"/>
                  </a:lnTo>
                  <a:lnTo>
                    <a:pt x="1405381" y="26162"/>
                  </a:lnTo>
                  <a:lnTo>
                    <a:pt x="1804373" y="25400"/>
                  </a:lnTo>
                  <a:lnTo>
                    <a:pt x="1746503" y="17526"/>
                  </a:lnTo>
                  <a:lnTo>
                    <a:pt x="1707388" y="13081"/>
                  </a:lnTo>
                  <a:lnTo>
                    <a:pt x="1668017" y="9271"/>
                  </a:lnTo>
                  <a:lnTo>
                    <a:pt x="1628393" y="6096"/>
                  </a:lnTo>
                  <a:lnTo>
                    <a:pt x="1588515" y="3556"/>
                  </a:lnTo>
                  <a:lnTo>
                    <a:pt x="1548256" y="1778"/>
                  </a:lnTo>
                  <a:lnTo>
                    <a:pt x="1507871" y="508"/>
                  </a:lnTo>
                  <a:lnTo>
                    <a:pt x="1466977" y="0"/>
                  </a:lnTo>
                  <a:close/>
                </a:path>
                <a:path w="2632075" h="323850">
                  <a:moveTo>
                    <a:pt x="54268" y="274066"/>
                  </a:moveTo>
                  <a:lnTo>
                    <a:pt x="27686" y="274066"/>
                  </a:lnTo>
                  <a:lnTo>
                    <a:pt x="48610" y="279781"/>
                  </a:lnTo>
                  <a:lnTo>
                    <a:pt x="54268" y="274066"/>
                  </a:lnTo>
                  <a:close/>
                </a:path>
                <a:path w="2632075" h="323850">
                  <a:moveTo>
                    <a:pt x="1804373" y="25400"/>
                  </a:moveTo>
                  <a:lnTo>
                    <a:pt x="1466723" y="25400"/>
                  </a:lnTo>
                  <a:lnTo>
                    <a:pt x="1506981" y="25908"/>
                  </a:lnTo>
                  <a:lnTo>
                    <a:pt x="1547114" y="27051"/>
                  </a:lnTo>
                  <a:lnTo>
                    <a:pt x="1586864" y="28956"/>
                  </a:lnTo>
                  <a:lnTo>
                    <a:pt x="1626362" y="31496"/>
                  </a:lnTo>
                  <a:lnTo>
                    <a:pt x="1665604" y="34544"/>
                  </a:lnTo>
                  <a:lnTo>
                    <a:pt x="1704466" y="38354"/>
                  </a:lnTo>
                  <a:lnTo>
                    <a:pt x="1743075" y="42672"/>
                  </a:lnTo>
                  <a:lnTo>
                    <a:pt x="1819783" y="53086"/>
                  </a:lnTo>
                  <a:lnTo>
                    <a:pt x="1895602" y="65659"/>
                  </a:lnTo>
                  <a:lnTo>
                    <a:pt x="1970659" y="80010"/>
                  </a:lnTo>
                  <a:lnTo>
                    <a:pt x="2044953" y="96139"/>
                  </a:lnTo>
                  <a:lnTo>
                    <a:pt x="2118614" y="113919"/>
                  </a:lnTo>
                  <a:lnTo>
                    <a:pt x="2191766" y="132715"/>
                  </a:lnTo>
                  <a:lnTo>
                    <a:pt x="2264410" y="152908"/>
                  </a:lnTo>
                  <a:lnTo>
                    <a:pt x="2336673" y="173990"/>
                  </a:lnTo>
                  <a:lnTo>
                    <a:pt x="2408809" y="195834"/>
                  </a:lnTo>
                  <a:lnTo>
                    <a:pt x="2623947" y="264033"/>
                  </a:lnTo>
                  <a:lnTo>
                    <a:pt x="2631566" y="239903"/>
                  </a:lnTo>
                  <a:lnTo>
                    <a:pt x="2416429" y="171577"/>
                  </a:lnTo>
                  <a:lnTo>
                    <a:pt x="2271522" y="128524"/>
                  </a:lnTo>
                  <a:lnTo>
                    <a:pt x="2198497" y="108331"/>
                  </a:lnTo>
                  <a:lnTo>
                    <a:pt x="2124964" y="89281"/>
                  </a:lnTo>
                  <a:lnTo>
                    <a:pt x="2050796" y="71501"/>
                  </a:lnTo>
                  <a:lnTo>
                    <a:pt x="1975992" y="55245"/>
                  </a:lnTo>
                  <a:lnTo>
                    <a:pt x="1900301" y="40767"/>
                  </a:lnTo>
                  <a:lnTo>
                    <a:pt x="1823974" y="28067"/>
                  </a:lnTo>
                  <a:lnTo>
                    <a:pt x="1804373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1239" y="2929127"/>
              <a:ext cx="732282" cy="93649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59735" y="3069335"/>
              <a:ext cx="417195" cy="619125"/>
            </a:xfrm>
            <a:custGeom>
              <a:avLst/>
              <a:gdLst/>
              <a:ahLst/>
              <a:cxnLst/>
              <a:rect l="l" t="t" r="r" b="b"/>
              <a:pathLst>
                <a:path w="417194" h="619125">
                  <a:moveTo>
                    <a:pt x="322452" y="545338"/>
                  </a:moveTo>
                  <a:lnTo>
                    <a:pt x="314832" y="548005"/>
                  </a:lnTo>
                  <a:lnTo>
                    <a:pt x="311784" y="554355"/>
                  </a:lnTo>
                  <a:lnTo>
                    <a:pt x="308737" y="560577"/>
                  </a:lnTo>
                  <a:lnTo>
                    <a:pt x="311403" y="568197"/>
                  </a:lnTo>
                  <a:lnTo>
                    <a:pt x="416813" y="619125"/>
                  </a:lnTo>
                  <a:lnTo>
                    <a:pt x="415916" y="605282"/>
                  </a:lnTo>
                  <a:lnTo>
                    <a:pt x="392175" y="605282"/>
                  </a:lnTo>
                  <a:lnTo>
                    <a:pt x="365965" y="566342"/>
                  </a:lnTo>
                  <a:lnTo>
                    <a:pt x="322452" y="545338"/>
                  </a:lnTo>
                  <a:close/>
                </a:path>
                <a:path w="417194" h="619125">
                  <a:moveTo>
                    <a:pt x="365965" y="566342"/>
                  </a:moveTo>
                  <a:lnTo>
                    <a:pt x="392175" y="605282"/>
                  </a:lnTo>
                  <a:lnTo>
                    <a:pt x="401482" y="599058"/>
                  </a:lnTo>
                  <a:lnTo>
                    <a:pt x="390016" y="599058"/>
                  </a:lnTo>
                  <a:lnTo>
                    <a:pt x="388602" y="577281"/>
                  </a:lnTo>
                  <a:lnTo>
                    <a:pt x="365965" y="566342"/>
                  </a:lnTo>
                  <a:close/>
                </a:path>
                <a:path w="417194" h="619125">
                  <a:moveTo>
                    <a:pt x="403225" y="497077"/>
                  </a:moveTo>
                  <a:lnTo>
                    <a:pt x="396239" y="497459"/>
                  </a:lnTo>
                  <a:lnTo>
                    <a:pt x="389255" y="497966"/>
                  </a:lnTo>
                  <a:lnTo>
                    <a:pt x="383920" y="504063"/>
                  </a:lnTo>
                  <a:lnTo>
                    <a:pt x="384301" y="511048"/>
                  </a:lnTo>
                  <a:lnTo>
                    <a:pt x="386969" y="552121"/>
                  </a:lnTo>
                  <a:lnTo>
                    <a:pt x="413257" y="591184"/>
                  </a:lnTo>
                  <a:lnTo>
                    <a:pt x="392175" y="605282"/>
                  </a:lnTo>
                  <a:lnTo>
                    <a:pt x="415916" y="605282"/>
                  </a:lnTo>
                  <a:lnTo>
                    <a:pt x="409701" y="509397"/>
                  </a:lnTo>
                  <a:lnTo>
                    <a:pt x="409194" y="502412"/>
                  </a:lnTo>
                  <a:lnTo>
                    <a:pt x="403225" y="497077"/>
                  </a:lnTo>
                  <a:close/>
                </a:path>
                <a:path w="417194" h="619125">
                  <a:moveTo>
                    <a:pt x="388602" y="577281"/>
                  </a:moveTo>
                  <a:lnTo>
                    <a:pt x="390016" y="599058"/>
                  </a:lnTo>
                  <a:lnTo>
                    <a:pt x="408177" y="586739"/>
                  </a:lnTo>
                  <a:lnTo>
                    <a:pt x="388602" y="577281"/>
                  </a:lnTo>
                  <a:close/>
                </a:path>
                <a:path w="417194" h="619125">
                  <a:moveTo>
                    <a:pt x="386969" y="552121"/>
                  </a:moveTo>
                  <a:lnTo>
                    <a:pt x="388602" y="577281"/>
                  </a:lnTo>
                  <a:lnTo>
                    <a:pt x="408177" y="586739"/>
                  </a:lnTo>
                  <a:lnTo>
                    <a:pt x="390016" y="599058"/>
                  </a:lnTo>
                  <a:lnTo>
                    <a:pt x="401482" y="599058"/>
                  </a:lnTo>
                  <a:lnTo>
                    <a:pt x="413257" y="591184"/>
                  </a:lnTo>
                  <a:lnTo>
                    <a:pt x="386969" y="552121"/>
                  </a:lnTo>
                  <a:close/>
                </a:path>
                <a:path w="417194" h="619125">
                  <a:moveTo>
                    <a:pt x="28077" y="41744"/>
                  </a:moveTo>
                  <a:lnTo>
                    <a:pt x="29703" y="66785"/>
                  </a:lnTo>
                  <a:lnTo>
                    <a:pt x="365965" y="566342"/>
                  </a:lnTo>
                  <a:lnTo>
                    <a:pt x="388602" y="577281"/>
                  </a:lnTo>
                  <a:lnTo>
                    <a:pt x="386969" y="552121"/>
                  </a:lnTo>
                  <a:lnTo>
                    <a:pt x="50969" y="52842"/>
                  </a:lnTo>
                  <a:lnTo>
                    <a:pt x="28077" y="41744"/>
                  </a:lnTo>
                  <a:close/>
                </a:path>
                <a:path w="417194" h="619125">
                  <a:moveTo>
                    <a:pt x="0" y="0"/>
                  </a:moveTo>
                  <a:lnTo>
                    <a:pt x="6984" y="109727"/>
                  </a:lnTo>
                  <a:lnTo>
                    <a:pt x="7493" y="116712"/>
                  </a:lnTo>
                  <a:lnTo>
                    <a:pt x="13588" y="122047"/>
                  </a:lnTo>
                  <a:lnTo>
                    <a:pt x="20574" y="121538"/>
                  </a:lnTo>
                  <a:lnTo>
                    <a:pt x="27558" y="121158"/>
                  </a:lnTo>
                  <a:lnTo>
                    <a:pt x="32893" y="115062"/>
                  </a:lnTo>
                  <a:lnTo>
                    <a:pt x="32384" y="108076"/>
                  </a:lnTo>
                  <a:lnTo>
                    <a:pt x="29703" y="66785"/>
                  </a:lnTo>
                  <a:lnTo>
                    <a:pt x="3556" y="27939"/>
                  </a:lnTo>
                  <a:lnTo>
                    <a:pt x="24637" y="13715"/>
                  </a:lnTo>
                  <a:lnTo>
                    <a:pt x="28341" y="13715"/>
                  </a:lnTo>
                  <a:lnTo>
                    <a:pt x="0" y="0"/>
                  </a:lnTo>
                  <a:close/>
                </a:path>
                <a:path w="417194" h="619125">
                  <a:moveTo>
                    <a:pt x="28341" y="13715"/>
                  </a:moveTo>
                  <a:lnTo>
                    <a:pt x="24637" y="13715"/>
                  </a:lnTo>
                  <a:lnTo>
                    <a:pt x="50969" y="52842"/>
                  </a:lnTo>
                  <a:lnTo>
                    <a:pt x="94233" y="73787"/>
                  </a:lnTo>
                  <a:lnTo>
                    <a:pt x="101853" y="71119"/>
                  </a:lnTo>
                  <a:lnTo>
                    <a:pt x="107950" y="58419"/>
                  </a:lnTo>
                  <a:lnTo>
                    <a:pt x="105282" y="50926"/>
                  </a:lnTo>
                  <a:lnTo>
                    <a:pt x="28341" y="13715"/>
                  </a:lnTo>
                  <a:close/>
                </a:path>
                <a:path w="417194" h="619125">
                  <a:moveTo>
                    <a:pt x="24637" y="13715"/>
                  </a:moveTo>
                  <a:lnTo>
                    <a:pt x="3556" y="27939"/>
                  </a:lnTo>
                  <a:lnTo>
                    <a:pt x="29703" y="66785"/>
                  </a:lnTo>
                  <a:lnTo>
                    <a:pt x="28077" y="41744"/>
                  </a:lnTo>
                  <a:lnTo>
                    <a:pt x="8508" y="32258"/>
                  </a:lnTo>
                  <a:lnTo>
                    <a:pt x="26669" y="20065"/>
                  </a:lnTo>
                  <a:lnTo>
                    <a:pt x="28911" y="20065"/>
                  </a:lnTo>
                  <a:lnTo>
                    <a:pt x="24637" y="13715"/>
                  </a:lnTo>
                  <a:close/>
                </a:path>
                <a:path w="417194" h="619125">
                  <a:moveTo>
                    <a:pt x="28911" y="20065"/>
                  </a:moveTo>
                  <a:lnTo>
                    <a:pt x="26669" y="20065"/>
                  </a:lnTo>
                  <a:lnTo>
                    <a:pt x="28077" y="41744"/>
                  </a:lnTo>
                  <a:lnTo>
                    <a:pt x="50969" y="52842"/>
                  </a:lnTo>
                  <a:lnTo>
                    <a:pt x="28911" y="20065"/>
                  </a:lnTo>
                  <a:close/>
                </a:path>
                <a:path w="417194" h="619125">
                  <a:moveTo>
                    <a:pt x="26669" y="20065"/>
                  </a:moveTo>
                  <a:lnTo>
                    <a:pt x="8508" y="32258"/>
                  </a:lnTo>
                  <a:lnTo>
                    <a:pt x="28077" y="41744"/>
                  </a:lnTo>
                  <a:lnTo>
                    <a:pt x="26669" y="2006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23104" y="2343911"/>
              <a:ext cx="945641" cy="6835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181600" y="2483865"/>
              <a:ext cx="629920" cy="366395"/>
            </a:xfrm>
            <a:custGeom>
              <a:avLst/>
              <a:gdLst/>
              <a:ahLst/>
              <a:cxnLst/>
              <a:rect l="l" t="t" r="r" b="b"/>
              <a:pathLst>
                <a:path w="629920" h="366394">
                  <a:moveTo>
                    <a:pt x="65532" y="261874"/>
                  </a:moveTo>
                  <a:lnTo>
                    <a:pt x="57785" y="264033"/>
                  </a:lnTo>
                  <a:lnTo>
                    <a:pt x="54228" y="270129"/>
                  </a:lnTo>
                  <a:lnTo>
                    <a:pt x="0" y="365760"/>
                  </a:lnTo>
                  <a:lnTo>
                    <a:pt x="109982" y="366013"/>
                  </a:lnTo>
                  <a:lnTo>
                    <a:pt x="116966" y="366013"/>
                  </a:lnTo>
                  <a:lnTo>
                    <a:pt x="118871" y="364109"/>
                  </a:lnTo>
                  <a:lnTo>
                    <a:pt x="28066" y="364109"/>
                  </a:lnTo>
                  <a:lnTo>
                    <a:pt x="15366" y="342138"/>
                  </a:lnTo>
                  <a:lnTo>
                    <a:pt x="55962" y="318561"/>
                  </a:lnTo>
                  <a:lnTo>
                    <a:pt x="76326" y="282701"/>
                  </a:lnTo>
                  <a:lnTo>
                    <a:pt x="79883" y="276606"/>
                  </a:lnTo>
                  <a:lnTo>
                    <a:pt x="77724" y="268859"/>
                  </a:lnTo>
                  <a:lnTo>
                    <a:pt x="71627" y="265430"/>
                  </a:lnTo>
                  <a:lnTo>
                    <a:pt x="65532" y="261874"/>
                  </a:lnTo>
                  <a:close/>
                </a:path>
                <a:path w="629920" h="366394">
                  <a:moveTo>
                    <a:pt x="55962" y="318561"/>
                  </a:moveTo>
                  <a:lnTo>
                    <a:pt x="15366" y="342138"/>
                  </a:lnTo>
                  <a:lnTo>
                    <a:pt x="28066" y="364109"/>
                  </a:lnTo>
                  <a:lnTo>
                    <a:pt x="36160" y="359410"/>
                  </a:lnTo>
                  <a:lnTo>
                    <a:pt x="32765" y="359410"/>
                  </a:lnTo>
                  <a:lnTo>
                    <a:pt x="21716" y="340360"/>
                  </a:lnTo>
                  <a:lnTo>
                    <a:pt x="43584" y="340360"/>
                  </a:lnTo>
                  <a:lnTo>
                    <a:pt x="55962" y="318561"/>
                  </a:lnTo>
                  <a:close/>
                </a:path>
                <a:path w="629920" h="366394">
                  <a:moveTo>
                    <a:pt x="68736" y="340495"/>
                  </a:moveTo>
                  <a:lnTo>
                    <a:pt x="28066" y="364109"/>
                  </a:lnTo>
                  <a:lnTo>
                    <a:pt x="118871" y="364109"/>
                  </a:lnTo>
                  <a:lnTo>
                    <a:pt x="122682" y="360299"/>
                  </a:lnTo>
                  <a:lnTo>
                    <a:pt x="122682" y="346329"/>
                  </a:lnTo>
                  <a:lnTo>
                    <a:pt x="116966" y="340613"/>
                  </a:lnTo>
                  <a:lnTo>
                    <a:pt x="109982" y="340613"/>
                  </a:lnTo>
                  <a:lnTo>
                    <a:pt x="68736" y="340495"/>
                  </a:lnTo>
                  <a:close/>
                </a:path>
                <a:path w="629920" h="366394">
                  <a:moveTo>
                    <a:pt x="21716" y="340360"/>
                  </a:moveTo>
                  <a:lnTo>
                    <a:pt x="32765" y="359410"/>
                  </a:lnTo>
                  <a:lnTo>
                    <a:pt x="43548" y="340422"/>
                  </a:lnTo>
                  <a:lnTo>
                    <a:pt x="21716" y="340360"/>
                  </a:lnTo>
                  <a:close/>
                </a:path>
                <a:path w="629920" h="366394">
                  <a:moveTo>
                    <a:pt x="43548" y="340422"/>
                  </a:moveTo>
                  <a:lnTo>
                    <a:pt x="32765" y="359410"/>
                  </a:lnTo>
                  <a:lnTo>
                    <a:pt x="36160" y="359410"/>
                  </a:lnTo>
                  <a:lnTo>
                    <a:pt x="68736" y="340495"/>
                  </a:lnTo>
                  <a:lnTo>
                    <a:pt x="43548" y="340422"/>
                  </a:lnTo>
                  <a:close/>
                </a:path>
                <a:path w="629920" h="366394">
                  <a:moveTo>
                    <a:pt x="560650" y="25464"/>
                  </a:moveTo>
                  <a:lnTo>
                    <a:pt x="55962" y="318561"/>
                  </a:lnTo>
                  <a:lnTo>
                    <a:pt x="43548" y="340422"/>
                  </a:lnTo>
                  <a:lnTo>
                    <a:pt x="68736" y="340495"/>
                  </a:lnTo>
                  <a:lnTo>
                    <a:pt x="573264" y="47554"/>
                  </a:lnTo>
                  <a:lnTo>
                    <a:pt x="585789" y="25497"/>
                  </a:lnTo>
                  <a:lnTo>
                    <a:pt x="560650" y="25464"/>
                  </a:lnTo>
                  <a:close/>
                </a:path>
                <a:path w="629920" h="366394">
                  <a:moveTo>
                    <a:pt x="43584" y="340360"/>
                  </a:moveTo>
                  <a:lnTo>
                    <a:pt x="21716" y="340360"/>
                  </a:lnTo>
                  <a:lnTo>
                    <a:pt x="43548" y="340422"/>
                  </a:lnTo>
                  <a:close/>
                </a:path>
                <a:path w="629920" h="366394">
                  <a:moveTo>
                    <a:pt x="628473" y="1905"/>
                  </a:moveTo>
                  <a:lnTo>
                    <a:pt x="601217" y="1905"/>
                  </a:lnTo>
                  <a:lnTo>
                    <a:pt x="614045" y="23875"/>
                  </a:lnTo>
                  <a:lnTo>
                    <a:pt x="573264" y="47554"/>
                  </a:lnTo>
                  <a:lnTo>
                    <a:pt x="552958" y="83312"/>
                  </a:lnTo>
                  <a:lnTo>
                    <a:pt x="549528" y="89408"/>
                  </a:lnTo>
                  <a:lnTo>
                    <a:pt x="551688" y="97155"/>
                  </a:lnTo>
                  <a:lnTo>
                    <a:pt x="557784" y="100584"/>
                  </a:lnTo>
                  <a:lnTo>
                    <a:pt x="563879" y="104139"/>
                  </a:lnTo>
                  <a:lnTo>
                    <a:pt x="571626" y="101981"/>
                  </a:lnTo>
                  <a:lnTo>
                    <a:pt x="575055" y="95885"/>
                  </a:lnTo>
                  <a:lnTo>
                    <a:pt x="628473" y="1905"/>
                  </a:lnTo>
                  <a:close/>
                </a:path>
                <a:path w="629920" h="366394">
                  <a:moveTo>
                    <a:pt x="603961" y="6604"/>
                  </a:moveTo>
                  <a:lnTo>
                    <a:pt x="596519" y="6604"/>
                  </a:lnTo>
                  <a:lnTo>
                    <a:pt x="607567" y="25526"/>
                  </a:lnTo>
                  <a:lnTo>
                    <a:pt x="585772" y="25526"/>
                  </a:lnTo>
                  <a:lnTo>
                    <a:pt x="573264" y="47554"/>
                  </a:lnTo>
                  <a:lnTo>
                    <a:pt x="611201" y="25526"/>
                  </a:lnTo>
                  <a:lnTo>
                    <a:pt x="607567" y="25526"/>
                  </a:lnTo>
                  <a:lnTo>
                    <a:pt x="611251" y="25497"/>
                  </a:lnTo>
                  <a:lnTo>
                    <a:pt x="614045" y="23875"/>
                  </a:lnTo>
                  <a:lnTo>
                    <a:pt x="603961" y="6604"/>
                  </a:lnTo>
                  <a:close/>
                </a:path>
                <a:path w="629920" h="366394">
                  <a:moveTo>
                    <a:pt x="596519" y="6604"/>
                  </a:moveTo>
                  <a:lnTo>
                    <a:pt x="585789" y="25497"/>
                  </a:lnTo>
                  <a:lnTo>
                    <a:pt x="607567" y="25526"/>
                  </a:lnTo>
                  <a:lnTo>
                    <a:pt x="596519" y="6604"/>
                  </a:lnTo>
                  <a:close/>
                </a:path>
                <a:path w="629920" h="366394">
                  <a:moveTo>
                    <a:pt x="601217" y="1905"/>
                  </a:moveTo>
                  <a:lnTo>
                    <a:pt x="560650" y="25464"/>
                  </a:lnTo>
                  <a:lnTo>
                    <a:pt x="585789" y="25497"/>
                  </a:lnTo>
                  <a:lnTo>
                    <a:pt x="596519" y="6604"/>
                  </a:lnTo>
                  <a:lnTo>
                    <a:pt x="603961" y="6604"/>
                  </a:lnTo>
                  <a:lnTo>
                    <a:pt x="601217" y="1905"/>
                  </a:lnTo>
                  <a:close/>
                </a:path>
                <a:path w="629920" h="366394">
                  <a:moveTo>
                    <a:pt x="519429" y="0"/>
                  </a:moveTo>
                  <a:lnTo>
                    <a:pt x="512445" y="0"/>
                  </a:lnTo>
                  <a:lnTo>
                    <a:pt x="506729" y="5714"/>
                  </a:lnTo>
                  <a:lnTo>
                    <a:pt x="506729" y="19685"/>
                  </a:lnTo>
                  <a:lnTo>
                    <a:pt x="512317" y="25400"/>
                  </a:lnTo>
                  <a:lnTo>
                    <a:pt x="560650" y="25464"/>
                  </a:lnTo>
                  <a:lnTo>
                    <a:pt x="601217" y="1905"/>
                  </a:lnTo>
                  <a:lnTo>
                    <a:pt x="628473" y="1905"/>
                  </a:lnTo>
                  <a:lnTo>
                    <a:pt x="629412" y="254"/>
                  </a:lnTo>
                  <a:lnTo>
                    <a:pt x="5194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8116" y="5012050"/>
              <a:ext cx="532376" cy="5196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24655" y="5020055"/>
              <a:ext cx="481965" cy="466090"/>
            </a:xfrm>
            <a:custGeom>
              <a:avLst/>
              <a:gdLst/>
              <a:ahLst/>
              <a:cxnLst/>
              <a:rect l="l" t="t" r="r" b="b"/>
              <a:pathLst>
                <a:path w="481964" h="466089">
                  <a:moveTo>
                    <a:pt x="374269" y="413385"/>
                  </a:moveTo>
                  <a:lnTo>
                    <a:pt x="367411" y="417576"/>
                  </a:lnTo>
                  <a:lnTo>
                    <a:pt x="365760" y="424307"/>
                  </a:lnTo>
                  <a:lnTo>
                    <a:pt x="363982" y="431165"/>
                  </a:lnTo>
                  <a:lnTo>
                    <a:pt x="368173" y="438023"/>
                  </a:lnTo>
                  <a:lnTo>
                    <a:pt x="481838" y="465963"/>
                  </a:lnTo>
                  <a:lnTo>
                    <a:pt x="479486" y="457581"/>
                  </a:lnTo>
                  <a:lnTo>
                    <a:pt x="454914" y="457581"/>
                  </a:lnTo>
                  <a:lnTo>
                    <a:pt x="421094" y="424879"/>
                  </a:lnTo>
                  <a:lnTo>
                    <a:pt x="374269" y="413385"/>
                  </a:lnTo>
                  <a:close/>
                </a:path>
                <a:path w="481964" h="466089">
                  <a:moveTo>
                    <a:pt x="421094" y="424879"/>
                  </a:moveTo>
                  <a:lnTo>
                    <a:pt x="454914" y="457581"/>
                  </a:lnTo>
                  <a:lnTo>
                    <a:pt x="460430" y="451866"/>
                  </a:lnTo>
                  <a:lnTo>
                    <a:pt x="451485" y="451866"/>
                  </a:lnTo>
                  <a:lnTo>
                    <a:pt x="445593" y="430913"/>
                  </a:lnTo>
                  <a:lnTo>
                    <a:pt x="421094" y="424879"/>
                  </a:lnTo>
                  <a:close/>
                </a:path>
                <a:path w="481964" h="466089">
                  <a:moveTo>
                    <a:pt x="443103" y="349377"/>
                  </a:moveTo>
                  <a:lnTo>
                    <a:pt x="429641" y="353187"/>
                  </a:lnTo>
                  <a:lnTo>
                    <a:pt x="425704" y="360172"/>
                  </a:lnTo>
                  <a:lnTo>
                    <a:pt x="438758" y="406602"/>
                  </a:lnTo>
                  <a:lnTo>
                    <a:pt x="472567" y="439293"/>
                  </a:lnTo>
                  <a:lnTo>
                    <a:pt x="454914" y="457581"/>
                  </a:lnTo>
                  <a:lnTo>
                    <a:pt x="479486" y="457581"/>
                  </a:lnTo>
                  <a:lnTo>
                    <a:pt x="452120" y="360045"/>
                  </a:lnTo>
                  <a:lnTo>
                    <a:pt x="450215" y="353314"/>
                  </a:lnTo>
                  <a:lnTo>
                    <a:pt x="443103" y="349377"/>
                  </a:lnTo>
                  <a:close/>
                </a:path>
                <a:path w="481964" h="466089">
                  <a:moveTo>
                    <a:pt x="445593" y="430913"/>
                  </a:moveTo>
                  <a:lnTo>
                    <a:pt x="451485" y="451866"/>
                  </a:lnTo>
                  <a:lnTo>
                    <a:pt x="466725" y="436118"/>
                  </a:lnTo>
                  <a:lnTo>
                    <a:pt x="445593" y="430913"/>
                  </a:lnTo>
                  <a:close/>
                </a:path>
                <a:path w="481964" h="466089">
                  <a:moveTo>
                    <a:pt x="438758" y="406602"/>
                  </a:moveTo>
                  <a:lnTo>
                    <a:pt x="445593" y="430913"/>
                  </a:lnTo>
                  <a:lnTo>
                    <a:pt x="466725" y="436118"/>
                  </a:lnTo>
                  <a:lnTo>
                    <a:pt x="451485" y="451866"/>
                  </a:lnTo>
                  <a:lnTo>
                    <a:pt x="460430" y="451866"/>
                  </a:lnTo>
                  <a:lnTo>
                    <a:pt x="472567" y="439293"/>
                  </a:lnTo>
                  <a:lnTo>
                    <a:pt x="438758" y="406602"/>
                  </a:lnTo>
                  <a:close/>
                </a:path>
                <a:path w="481964" h="466089">
                  <a:moveTo>
                    <a:pt x="36243" y="35017"/>
                  </a:moveTo>
                  <a:lnTo>
                    <a:pt x="43103" y="59384"/>
                  </a:lnTo>
                  <a:lnTo>
                    <a:pt x="421094" y="424879"/>
                  </a:lnTo>
                  <a:lnTo>
                    <a:pt x="445593" y="430913"/>
                  </a:lnTo>
                  <a:lnTo>
                    <a:pt x="438758" y="406602"/>
                  </a:lnTo>
                  <a:lnTo>
                    <a:pt x="60649" y="40992"/>
                  </a:lnTo>
                  <a:lnTo>
                    <a:pt x="36243" y="35017"/>
                  </a:lnTo>
                  <a:close/>
                </a:path>
                <a:path w="481964" h="466089">
                  <a:moveTo>
                    <a:pt x="0" y="0"/>
                  </a:moveTo>
                  <a:lnTo>
                    <a:pt x="29718" y="105791"/>
                  </a:lnTo>
                  <a:lnTo>
                    <a:pt x="31623" y="112649"/>
                  </a:lnTo>
                  <a:lnTo>
                    <a:pt x="38608" y="116586"/>
                  </a:lnTo>
                  <a:lnTo>
                    <a:pt x="52197" y="112776"/>
                  </a:lnTo>
                  <a:lnTo>
                    <a:pt x="56134" y="105664"/>
                  </a:lnTo>
                  <a:lnTo>
                    <a:pt x="43103" y="59384"/>
                  </a:lnTo>
                  <a:lnTo>
                    <a:pt x="9271" y="26670"/>
                  </a:lnTo>
                  <a:lnTo>
                    <a:pt x="26924" y="8382"/>
                  </a:lnTo>
                  <a:lnTo>
                    <a:pt x="34216" y="8382"/>
                  </a:lnTo>
                  <a:lnTo>
                    <a:pt x="0" y="0"/>
                  </a:lnTo>
                  <a:close/>
                </a:path>
                <a:path w="481964" h="466089">
                  <a:moveTo>
                    <a:pt x="26924" y="8382"/>
                  </a:moveTo>
                  <a:lnTo>
                    <a:pt x="9271" y="26670"/>
                  </a:lnTo>
                  <a:lnTo>
                    <a:pt x="43103" y="59384"/>
                  </a:lnTo>
                  <a:lnTo>
                    <a:pt x="36243" y="35017"/>
                  </a:lnTo>
                  <a:lnTo>
                    <a:pt x="15113" y="29845"/>
                  </a:lnTo>
                  <a:lnTo>
                    <a:pt x="30353" y="14097"/>
                  </a:lnTo>
                  <a:lnTo>
                    <a:pt x="32834" y="14097"/>
                  </a:lnTo>
                  <a:lnTo>
                    <a:pt x="26924" y="8382"/>
                  </a:lnTo>
                  <a:close/>
                </a:path>
                <a:path w="481964" h="466089">
                  <a:moveTo>
                    <a:pt x="34216" y="8382"/>
                  </a:moveTo>
                  <a:lnTo>
                    <a:pt x="26924" y="8382"/>
                  </a:lnTo>
                  <a:lnTo>
                    <a:pt x="60649" y="40992"/>
                  </a:lnTo>
                  <a:lnTo>
                    <a:pt x="107569" y="52451"/>
                  </a:lnTo>
                  <a:lnTo>
                    <a:pt x="114427" y="48387"/>
                  </a:lnTo>
                  <a:lnTo>
                    <a:pt x="117729" y="34671"/>
                  </a:lnTo>
                  <a:lnTo>
                    <a:pt x="113538" y="27813"/>
                  </a:lnTo>
                  <a:lnTo>
                    <a:pt x="34216" y="8382"/>
                  </a:lnTo>
                  <a:close/>
                </a:path>
                <a:path w="481964" h="466089">
                  <a:moveTo>
                    <a:pt x="32834" y="14097"/>
                  </a:moveTo>
                  <a:lnTo>
                    <a:pt x="30353" y="14097"/>
                  </a:lnTo>
                  <a:lnTo>
                    <a:pt x="36243" y="35017"/>
                  </a:lnTo>
                  <a:lnTo>
                    <a:pt x="60649" y="40992"/>
                  </a:lnTo>
                  <a:lnTo>
                    <a:pt x="32834" y="14097"/>
                  </a:lnTo>
                  <a:close/>
                </a:path>
                <a:path w="481964" h="466089">
                  <a:moveTo>
                    <a:pt x="30353" y="14097"/>
                  </a:moveTo>
                  <a:lnTo>
                    <a:pt x="15113" y="29845"/>
                  </a:lnTo>
                  <a:lnTo>
                    <a:pt x="36243" y="35017"/>
                  </a:lnTo>
                  <a:lnTo>
                    <a:pt x="30353" y="1409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4360" y="5160263"/>
              <a:ext cx="719327" cy="7193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4360" y="3176015"/>
              <a:ext cx="886967" cy="66751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2984" y="307847"/>
            <a:ext cx="1859279" cy="78943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07352" y="198120"/>
            <a:ext cx="1825752" cy="7680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2022170"/>
            <a:ext cx="7787640" cy="276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8210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Calibri Light"/>
                <a:cs typeface="Calibri Light"/>
              </a:rPr>
              <a:t>University-wide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progression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monitoring</a:t>
            </a:r>
            <a:r>
              <a:rPr sz="1800" b="0" spc="2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system</a:t>
            </a:r>
            <a:r>
              <a:rPr sz="1800" b="0" spc="-5" dirty="0">
                <a:latin typeface="Calibri Light"/>
                <a:cs typeface="Calibri Light"/>
              </a:rPr>
              <a:t> with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integrated</a:t>
            </a:r>
            <a:endParaRPr sz="1800">
              <a:latin typeface="Calibri Light"/>
              <a:cs typeface="Calibri Light"/>
            </a:endParaRPr>
          </a:p>
          <a:p>
            <a:pPr marL="869315" algn="ctr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Calibri Light"/>
                <a:cs typeface="Calibri Light"/>
              </a:rPr>
              <a:t>skills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training </a:t>
            </a:r>
            <a:r>
              <a:rPr sz="1800" b="0" spc="-15" dirty="0">
                <a:latin typeface="Calibri Light"/>
                <a:cs typeface="Calibri Light"/>
              </a:rPr>
              <a:t>programme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800" b="0" dirty="0">
                <a:latin typeface="Calibri Light"/>
                <a:cs typeface="Calibri Light"/>
              </a:rPr>
              <a:t>Online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system </a:t>
            </a:r>
            <a:r>
              <a:rPr sz="1800" b="0" dirty="0">
                <a:latin typeface="Calibri Light"/>
                <a:cs typeface="Calibri Light"/>
              </a:rPr>
              <a:t>–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logon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anywhere,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anytime</a:t>
            </a:r>
            <a:endParaRPr sz="1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800" b="0" spc="-5" dirty="0">
                <a:latin typeface="Calibri Light"/>
                <a:cs typeface="Calibri Light"/>
              </a:rPr>
              <a:t>Student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and</a:t>
            </a:r>
            <a:r>
              <a:rPr sz="1800" b="0" spc="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supervisory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team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have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instant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access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your</a:t>
            </a:r>
            <a:r>
              <a:rPr sz="1800" b="0" spc="3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progression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records</a:t>
            </a:r>
            <a:endParaRPr sz="1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800" b="0" spc="-15" dirty="0">
                <a:latin typeface="Calibri Light"/>
                <a:cs typeface="Calibri Light"/>
              </a:rPr>
              <a:t>Record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track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all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your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30" dirty="0">
                <a:latin typeface="Calibri Light"/>
                <a:cs typeface="Calibri Light"/>
              </a:rPr>
              <a:t>key</a:t>
            </a:r>
            <a:r>
              <a:rPr sz="1800" b="0" spc="-10" dirty="0">
                <a:latin typeface="Calibri Light"/>
                <a:cs typeface="Calibri Light"/>
              </a:rPr>
              <a:t> milestones</a:t>
            </a:r>
            <a:endParaRPr sz="1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800" b="0" spc="-15" dirty="0">
                <a:latin typeface="Calibri Light"/>
                <a:cs typeface="Calibri Light"/>
              </a:rPr>
              <a:t>Integrates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with the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Doctoral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Academy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Training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Programme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7289" y="467105"/>
            <a:ext cx="54660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0" marR="5080" indent="-22352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6F2F9F"/>
                </a:solidFill>
                <a:latin typeface="Calibri Light"/>
                <a:cs typeface="Calibri Light"/>
              </a:rPr>
              <a:t>How</a:t>
            </a:r>
            <a:r>
              <a:rPr sz="3600" b="0" spc="-15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do</a:t>
            </a:r>
            <a:r>
              <a:rPr sz="3600" b="0" spc="-11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6F2F9F"/>
                </a:solidFill>
                <a:latin typeface="Calibri Light"/>
                <a:cs typeface="Calibri Light"/>
              </a:rPr>
              <a:t>we</a:t>
            </a:r>
            <a:r>
              <a:rPr sz="3600" b="0" spc="-8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6F2F9F"/>
                </a:solidFill>
                <a:latin typeface="Calibri Light"/>
                <a:cs typeface="Calibri Light"/>
              </a:rPr>
              <a:t>monitor</a:t>
            </a:r>
            <a:r>
              <a:rPr sz="3600" b="0" spc="-12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progress? </a:t>
            </a:r>
            <a:r>
              <a:rPr sz="3600" b="0" spc="-80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6F2F9F"/>
                </a:solidFill>
                <a:latin typeface="Calibri Light"/>
                <a:cs typeface="Calibri Light"/>
              </a:rPr>
              <a:t>eProg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62127"/>
            <a:ext cx="1895856" cy="801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5553455"/>
            <a:ext cx="2630424" cy="856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2030"/>
              </a:spcBef>
            </a:pPr>
            <a:r>
              <a:rPr spc="-25" dirty="0"/>
              <a:t>Further</a:t>
            </a:r>
            <a:r>
              <a:rPr spc="-160" dirty="0"/>
              <a:t> </a:t>
            </a:r>
            <a:r>
              <a:rPr spc="-45" dirty="0"/>
              <a:t>Information?</a:t>
            </a:r>
          </a:p>
          <a:p>
            <a:pPr marL="270510">
              <a:lnSpc>
                <a:spcPct val="100000"/>
              </a:lnSpc>
              <a:spcBef>
                <a:spcPts val="985"/>
              </a:spcBef>
            </a:pPr>
            <a:r>
              <a:rPr sz="2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https://bmh.Manchester.ac.uk/study/research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961133" y="3861561"/>
            <a:ext cx="54679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cs typeface="Calibri Light"/>
                <a:hlinkClick r:id="rId3"/>
              </a:rPr>
              <a:t>admissions.doctoralacademy@manchester.ac.uk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138" y="288317"/>
            <a:ext cx="2445390" cy="10528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7735" y="4867655"/>
            <a:ext cx="2663952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156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64478"/>
              <a:ext cx="9144000" cy="14935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208" y="512345"/>
              <a:ext cx="1656319" cy="7098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6396" y="5502591"/>
            <a:ext cx="6422340" cy="96051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  <a:tabLst>
                <a:tab pos="1756410" algn="l"/>
              </a:tabLst>
            </a:pPr>
            <a:r>
              <a:rPr sz="3200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3200" b="1" spc="-3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b="1" spc="-2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b="1" spc="-2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b="1" spc="-2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b="1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3200" b="1" spc="-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b="1" spc="-2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b="1" spc="-2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b="1" spc="-3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3200" b="1" spc="-3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b="1" spc="-2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b="1" spc="-3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endParaRPr sz="3200" dirty="0">
              <a:latin typeface="Segoe UI"/>
              <a:cs typeface="Segoe UI"/>
            </a:endParaRPr>
          </a:p>
          <a:p>
            <a:pPr marL="64769">
              <a:lnSpc>
                <a:spcPct val="100000"/>
              </a:lnSpc>
              <a:spcBef>
                <a:spcPts val="434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QS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Ranking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GB" sz="2100" b="1" spc="5" dirty="0">
                <a:solidFill>
                  <a:srgbClr val="FFFFFF"/>
                </a:solidFill>
                <a:latin typeface="Arial"/>
                <a:cs typeface="Arial"/>
              </a:rPr>
              <a:t>0, 202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GB" sz="2100" b="1" spc="5" dirty="0">
                <a:solidFill>
                  <a:srgbClr val="FFFFFF"/>
                </a:solidFill>
                <a:latin typeface="Arial"/>
                <a:cs typeface="Arial"/>
              </a:rPr>
              <a:t> and 2022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795016"/>
            <a:ext cx="4773295" cy="2569845"/>
            <a:chOff x="0" y="2795016"/>
            <a:chExt cx="4773295" cy="2569845"/>
          </a:xfrm>
        </p:grpSpPr>
        <p:sp>
          <p:nvSpPr>
            <p:cNvPr id="9" name="object 9"/>
            <p:cNvSpPr/>
            <p:nvPr/>
          </p:nvSpPr>
          <p:spPr>
            <a:xfrm>
              <a:off x="0" y="2795016"/>
              <a:ext cx="2411095" cy="2569845"/>
            </a:xfrm>
            <a:custGeom>
              <a:avLst/>
              <a:gdLst/>
              <a:ahLst/>
              <a:cxnLst/>
              <a:rect l="l" t="t" r="r" b="b"/>
              <a:pathLst>
                <a:path w="2411095" h="2569845">
                  <a:moveTo>
                    <a:pt x="2410968" y="0"/>
                  </a:moveTo>
                  <a:lnTo>
                    <a:pt x="0" y="0"/>
                  </a:lnTo>
                  <a:lnTo>
                    <a:pt x="0" y="2569463"/>
                  </a:lnTo>
                  <a:lnTo>
                    <a:pt x="2410968" y="2569463"/>
                  </a:lnTo>
                  <a:lnTo>
                    <a:pt x="2410968" y="0"/>
                  </a:lnTo>
                  <a:close/>
                </a:path>
              </a:pathLst>
            </a:custGeom>
            <a:solidFill>
              <a:srgbClr val="05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0967" y="2795016"/>
              <a:ext cx="2362200" cy="2569845"/>
            </a:xfrm>
            <a:custGeom>
              <a:avLst/>
              <a:gdLst/>
              <a:ahLst/>
              <a:cxnLst/>
              <a:rect l="l" t="t" r="r" b="b"/>
              <a:pathLst>
                <a:path w="2362200" h="2569845">
                  <a:moveTo>
                    <a:pt x="2362200" y="0"/>
                  </a:moveTo>
                  <a:lnTo>
                    <a:pt x="0" y="0"/>
                  </a:lnTo>
                  <a:lnTo>
                    <a:pt x="0" y="2569463"/>
                  </a:lnTo>
                  <a:lnTo>
                    <a:pt x="2362200" y="2569463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3A4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6753" y="3447440"/>
            <a:ext cx="3551554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2437765" algn="l"/>
              </a:tabLst>
            </a:pPr>
            <a:r>
              <a:rPr sz="10800" b="1" baseline="-16589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th	</a:t>
            </a:r>
            <a:r>
              <a:rPr sz="10800" b="1" spc="7" baseline="-16589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4800" b="1" spc="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453" y="4981143"/>
            <a:ext cx="293306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425065" algn="l"/>
              </a:tabLst>
            </a:pP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35" y="271168"/>
            <a:ext cx="663718" cy="3756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3" y="8641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0800">
            <a:solidFill>
              <a:srgbClr val="00A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1285" y="996822"/>
            <a:ext cx="12319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10" dirty="0">
                <a:solidFill>
                  <a:srgbClr val="7715A2"/>
                </a:solidFill>
                <a:latin typeface="Segoe UI"/>
                <a:cs typeface="Segoe UI"/>
              </a:rPr>
              <a:t>E</a:t>
            </a:r>
            <a:r>
              <a:rPr sz="2100" spc="-30" dirty="0">
                <a:solidFill>
                  <a:srgbClr val="7715A2"/>
                </a:solidFill>
                <a:latin typeface="Segoe UI"/>
                <a:cs typeface="Segoe UI"/>
              </a:rPr>
              <a:t>x</a:t>
            </a:r>
            <a:r>
              <a:rPr sz="2100" spc="10" dirty="0">
                <a:solidFill>
                  <a:srgbClr val="7715A2"/>
                </a:solidFill>
                <a:latin typeface="Segoe UI"/>
                <a:cs typeface="Segoe UI"/>
              </a:rPr>
              <a:t>c</a:t>
            </a:r>
            <a:r>
              <a:rPr sz="2100" spc="5" dirty="0">
                <a:solidFill>
                  <a:srgbClr val="7715A2"/>
                </a:solidFill>
                <a:latin typeface="Segoe UI"/>
                <a:cs typeface="Segoe UI"/>
              </a:rPr>
              <a:t>e</a:t>
            </a:r>
            <a:r>
              <a:rPr sz="2100" spc="-10" dirty="0">
                <a:solidFill>
                  <a:srgbClr val="7715A2"/>
                </a:solidFill>
                <a:latin typeface="Segoe UI"/>
                <a:cs typeface="Segoe UI"/>
              </a:rPr>
              <a:t>ll</a:t>
            </a:r>
            <a:r>
              <a:rPr sz="2100" spc="5" dirty="0">
                <a:solidFill>
                  <a:srgbClr val="7715A2"/>
                </a:solidFill>
                <a:latin typeface="Segoe UI"/>
                <a:cs typeface="Segoe UI"/>
              </a:rPr>
              <a:t>en</a:t>
            </a:r>
            <a:r>
              <a:rPr sz="2100" spc="15" dirty="0">
                <a:solidFill>
                  <a:srgbClr val="7715A2"/>
                </a:solidFill>
                <a:latin typeface="Segoe UI"/>
                <a:cs typeface="Segoe UI"/>
              </a:rPr>
              <a:t>c</a:t>
            </a:r>
            <a:r>
              <a:rPr sz="2100" spc="5" dirty="0">
                <a:solidFill>
                  <a:srgbClr val="7715A2"/>
                </a:solidFill>
                <a:latin typeface="Segoe UI"/>
                <a:cs typeface="Segoe UI"/>
              </a:rPr>
              <a:t>e</a:t>
            </a:r>
            <a:endParaRPr sz="210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8408" y="1472183"/>
            <a:ext cx="2884805" cy="2028189"/>
            <a:chOff x="248408" y="1472183"/>
            <a:chExt cx="2884805" cy="202818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08" y="1543789"/>
              <a:ext cx="2884177" cy="13830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5" y="1472183"/>
              <a:ext cx="2192274" cy="20276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9559" y="1545335"/>
              <a:ext cx="2804160" cy="1301750"/>
            </a:xfrm>
            <a:custGeom>
              <a:avLst/>
              <a:gdLst/>
              <a:ahLst/>
              <a:cxnLst/>
              <a:rect l="l" t="t" r="r" b="b"/>
              <a:pathLst>
                <a:path w="2804160" h="1301750">
                  <a:moveTo>
                    <a:pt x="2804160" y="0"/>
                  </a:moveTo>
                  <a:lnTo>
                    <a:pt x="0" y="0"/>
                  </a:lnTo>
                  <a:lnTo>
                    <a:pt x="0" y="1301496"/>
                  </a:lnTo>
                  <a:lnTo>
                    <a:pt x="2804160" y="1301496"/>
                  </a:lnTo>
                  <a:lnTo>
                    <a:pt x="28041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5715" y="1725625"/>
            <a:ext cx="1013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" dirty="0">
                <a:solidFill>
                  <a:srgbClr val="6C009D"/>
                </a:solidFill>
                <a:latin typeface="Segoe UI"/>
                <a:cs typeface="Segoe UI"/>
              </a:rPr>
              <a:t>25</a:t>
            </a:r>
            <a:endParaRPr sz="7200">
              <a:latin typeface="Segoe UI"/>
              <a:cs typeface="Segoe U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48000" y="1484375"/>
            <a:ext cx="2140585" cy="1281430"/>
            <a:chOff x="3048000" y="1484375"/>
            <a:chExt cx="2140585" cy="12814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095" y="1517903"/>
              <a:ext cx="2122170" cy="11102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484375"/>
              <a:ext cx="2140457" cy="128092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36392" y="1545336"/>
            <a:ext cx="2014855" cy="1003300"/>
          </a:xfrm>
          <a:prstGeom prst="rect">
            <a:avLst/>
          </a:prstGeom>
          <a:solidFill>
            <a:srgbClr val="00A7A4">
              <a:alpha val="79998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208915" marR="189865">
              <a:lnSpc>
                <a:spcPct val="100000"/>
              </a:lnSpc>
              <a:spcBef>
                <a:spcPts val="530"/>
              </a:spcBef>
            </a:pPr>
            <a:r>
              <a:rPr sz="2800" dirty="0">
                <a:latin typeface="Segoe UI"/>
                <a:cs typeface="Segoe UI"/>
              </a:rPr>
              <a:t>Nobel 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Lau</a:t>
            </a:r>
            <a:r>
              <a:rPr sz="2800" spc="10" dirty="0">
                <a:latin typeface="Segoe UI"/>
                <a:cs typeface="Segoe UI"/>
              </a:rPr>
              <a:t>r</a:t>
            </a:r>
            <a:r>
              <a:rPr sz="2800" spc="5" dirty="0">
                <a:latin typeface="Segoe UI"/>
                <a:cs typeface="Segoe UI"/>
              </a:rPr>
              <a:t>eates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47" y="3014472"/>
            <a:ext cx="9015984" cy="2929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548640"/>
              <a:ext cx="1700783" cy="719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5" y="4828030"/>
              <a:ext cx="2048256" cy="20177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5562" y="1428699"/>
            <a:ext cx="35344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6C009D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real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addressing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" y="2526919"/>
            <a:ext cx="33229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6C009D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UK’s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institutions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62" y="3350133"/>
            <a:ext cx="3663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6C009D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83%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judged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eading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  ‘internationally excellent’ (REF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2014)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19350" y="492632"/>
            <a:ext cx="33940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latin typeface="Segoe UI"/>
                <a:cs typeface="Segoe UI"/>
              </a:rPr>
              <a:t>Research</a:t>
            </a:r>
            <a:r>
              <a:rPr sz="3200" spc="-6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Beacons</a:t>
            </a:r>
            <a:endParaRPr sz="32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5691" y="1118108"/>
            <a:ext cx="5200904" cy="47650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80584" y="2939287"/>
            <a:ext cx="5835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2409" y="2825318"/>
            <a:ext cx="5937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9858" y="4558029"/>
            <a:ext cx="113220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Industrial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hno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6535" y="1755775"/>
            <a:ext cx="80962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0768" y="4522977"/>
            <a:ext cx="9131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923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nequa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liti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828030"/>
            <a:ext cx="2962655" cy="2029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994" y="1594561"/>
            <a:ext cx="63455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25" dirty="0">
                <a:latin typeface="Calibri Light"/>
                <a:cs typeface="Calibri Light"/>
              </a:rPr>
              <a:t>Faculty</a:t>
            </a:r>
            <a:r>
              <a:rPr sz="3200" b="0" spc="-100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of</a:t>
            </a:r>
            <a:r>
              <a:rPr sz="3200" b="0" spc="-65" dirty="0">
                <a:latin typeface="Calibri Light"/>
                <a:cs typeface="Calibri Light"/>
              </a:rPr>
              <a:t> </a:t>
            </a:r>
            <a:r>
              <a:rPr sz="3200" b="0" spc="-45" dirty="0">
                <a:latin typeface="Calibri Light"/>
                <a:cs typeface="Calibri Light"/>
              </a:rPr>
              <a:t>Biology,</a:t>
            </a:r>
            <a:r>
              <a:rPr sz="3200" b="0" spc="-95" dirty="0">
                <a:latin typeface="Calibri Light"/>
                <a:cs typeface="Calibri Light"/>
              </a:rPr>
              <a:t> </a:t>
            </a:r>
            <a:r>
              <a:rPr sz="3200" b="0" spc="-20" dirty="0">
                <a:latin typeface="Calibri Light"/>
                <a:cs typeface="Calibri Light"/>
              </a:rPr>
              <a:t>Medicine</a:t>
            </a:r>
            <a:r>
              <a:rPr sz="3200" b="0" spc="-100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and</a:t>
            </a:r>
            <a:r>
              <a:rPr sz="3200" b="0" spc="-110" dirty="0">
                <a:latin typeface="Calibri Light"/>
                <a:cs typeface="Calibri Light"/>
              </a:rPr>
              <a:t> </a:t>
            </a:r>
            <a:r>
              <a:rPr sz="3200" b="0" spc="-15" dirty="0">
                <a:latin typeface="Calibri Light"/>
                <a:cs typeface="Calibri Light"/>
              </a:rPr>
              <a:t>Health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1104" y="352135"/>
            <a:ext cx="8153400" cy="5996940"/>
            <a:chOff x="451104" y="352135"/>
            <a:chExt cx="8153400" cy="5996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04" y="2090902"/>
              <a:ext cx="7800594" cy="1745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" y="2151887"/>
              <a:ext cx="7654925" cy="17780"/>
            </a:xfrm>
            <a:custGeom>
              <a:avLst/>
              <a:gdLst/>
              <a:ahLst/>
              <a:cxnLst/>
              <a:rect l="l" t="t" r="r" b="b"/>
              <a:pathLst>
                <a:path w="7654925" h="17780">
                  <a:moveTo>
                    <a:pt x="0" y="0"/>
                  </a:moveTo>
                  <a:lnTo>
                    <a:pt x="7654925" y="17272"/>
                  </a:lnTo>
                </a:path>
              </a:pathLst>
            </a:custGeom>
            <a:ln w="25399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0135" y="555002"/>
              <a:ext cx="1286510" cy="419100"/>
            </a:xfrm>
            <a:custGeom>
              <a:avLst/>
              <a:gdLst/>
              <a:ahLst/>
              <a:cxnLst/>
              <a:rect l="l" t="t" r="r" b="b"/>
              <a:pathLst>
                <a:path w="1286510" h="419100">
                  <a:moveTo>
                    <a:pt x="82410" y="98298"/>
                  </a:moveTo>
                  <a:lnTo>
                    <a:pt x="41871" y="0"/>
                  </a:lnTo>
                  <a:lnTo>
                    <a:pt x="0" y="98298"/>
                  </a:lnTo>
                  <a:lnTo>
                    <a:pt x="82410" y="98298"/>
                  </a:lnTo>
                  <a:close/>
                </a:path>
                <a:path w="1286510" h="419100">
                  <a:moveTo>
                    <a:pt x="1055052" y="281203"/>
                  </a:moveTo>
                  <a:lnTo>
                    <a:pt x="1052182" y="267233"/>
                  </a:lnTo>
                  <a:lnTo>
                    <a:pt x="1044244" y="256463"/>
                  </a:lnTo>
                  <a:lnTo>
                    <a:pt x="1032256" y="249529"/>
                  </a:lnTo>
                  <a:lnTo>
                    <a:pt x="1017231" y="247078"/>
                  </a:lnTo>
                  <a:lnTo>
                    <a:pt x="1001776" y="249275"/>
                  </a:lnTo>
                  <a:lnTo>
                    <a:pt x="988860" y="255435"/>
                  </a:lnTo>
                  <a:lnTo>
                    <a:pt x="979995" y="264934"/>
                  </a:lnTo>
                  <a:lnTo>
                    <a:pt x="976706" y="277101"/>
                  </a:lnTo>
                  <a:lnTo>
                    <a:pt x="978789" y="288518"/>
                  </a:lnTo>
                  <a:lnTo>
                    <a:pt x="986332" y="298780"/>
                  </a:lnTo>
                  <a:lnTo>
                    <a:pt x="1001217" y="308787"/>
                  </a:lnTo>
                  <a:lnTo>
                    <a:pt x="1025334" y="319430"/>
                  </a:lnTo>
                  <a:lnTo>
                    <a:pt x="1037386" y="311734"/>
                  </a:lnTo>
                  <a:lnTo>
                    <a:pt x="1046772" y="302882"/>
                  </a:lnTo>
                  <a:lnTo>
                    <a:pt x="1052880" y="292747"/>
                  </a:lnTo>
                  <a:lnTo>
                    <a:pt x="1055052" y="281203"/>
                  </a:lnTo>
                  <a:close/>
                </a:path>
                <a:path w="1286510" h="419100">
                  <a:moveTo>
                    <a:pt x="1060450" y="380860"/>
                  </a:moveTo>
                  <a:lnTo>
                    <a:pt x="1057554" y="367652"/>
                  </a:lnTo>
                  <a:lnTo>
                    <a:pt x="1048461" y="356108"/>
                  </a:lnTo>
                  <a:lnTo>
                    <a:pt x="1032522" y="345338"/>
                  </a:lnTo>
                  <a:lnTo>
                    <a:pt x="1009116" y="334441"/>
                  </a:lnTo>
                  <a:lnTo>
                    <a:pt x="995299" y="343382"/>
                  </a:lnTo>
                  <a:lnTo>
                    <a:pt x="984643" y="353720"/>
                  </a:lnTo>
                  <a:lnTo>
                    <a:pt x="977785" y="365353"/>
                  </a:lnTo>
                  <a:lnTo>
                    <a:pt x="975360" y="378129"/>
                  </a:lnTo>
                  <a:lnTo>
                    <a:pt x="978687" y="394893"/>
                  </a:lnTo>
                  <a:lnTo>
                    <a:pt x="987844" y="407809"/>
                  </a:lnTo>
                  <a:lnTo>
                    <a:pt x="1001572" y="416128"/>
                  </a:lnTo>
                  <a:lnTo>
                    <a:pt x="1018590" y="419074"/>
                  </a:lnTo>
                  <a:lnTo>
                    <a:pt x="1034808" y="416356"/>
                  </a:lnTo>
                  <a:lnTo>
                    <a:pt x="1048131" y="408660"/>
                  </a:lnTo>
                  <a:lnTo>
                    <a:pt x="1057135" y="396621"/>
                  </a:lnTo>
                  <a:lnTo>
                    <a:pt x="1060450" y="380860"/>
                  </a:lnTo>
                  <a:close/>
                </a:path>
                <a:path w="1286510" h="419100">
                  <a:moveTo>
                    <a:pt x="1286065" y="268922"/>
                  </a:moveTo>
                  <a:lnTo>
                    <a:pt x="1222578" y="357644"/>
                  </a:lnTo>
                  <a:lnTo>
                    <a:pt x="1286065" y="357644"/>
                  </a:lnTo>
                  <a:lnTo>
                    <a:pt x="1286065" y="26892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621" y="538619"/>
              <a:ext cx="87868" cy="117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5968" y="352135"/>
              <a:ext cx="2348230" cy="736600"/>
            </a:xfrm>
            <a:custGeom>
              <a:avLst/>
              <a:gdLst/>
              <a:ahLst/>
              <a:cxnLst/>
              <a:rect l="l" t="t" r="r" b="b"/>
              <a:pathLst>
                <a:path w="2348230" h="736600">
                  <a:moveTo>
                    <a:pt x="2347969" y="0"/>
                  </a:moveTo>
                  <a:lnTo>
                    <a:pt x="0" y="0"/>
                  </a:lnTo>
                  <a:lnTo>
                    <a:pt x="0" y="736599"/>
                  </a:lnTo>
                  <a:lnTo>
                    <a:pt x="2347969" y="736599"/>
                  </a:lnTo>
                  <a:lnTo>
                    <a:pt x="2347969" y="629919"/>
                  </a:lnTo>
                  <a:lnTo>
                    <a:pt x="1491410" y="629919"/>
                  </a:lnTo>
                  <a:lnTo>
                    <a:pt x="1468439" y="626109"/>
                  </a:lnTo>
                  <a:lnTo>
                    <a:pt x="1344158" y="626109"/>
                  </a:lnTo>
                  <a:lnTo>
                    <a:pt x="1344158" y="619759"/>
                  </a:lnTo>
                  <a:lnTo>
                    <a:pt x="1359772" y="618489"/>
                  </a:lnTo>
                  <a:lnTo>
                    <a:pt x="1367791" y="615949"/>
                  </a:lnTo>
                  <a:lnTo>
                    <a:pt x="1370745" y="609599"/>
                  </a:lnTo>
                  <a:lnTo>
                    <a:pt x="1371167" y="600709"/>
                  </a:lnTo>
                  <a:lnTo>
                    <a:pt x="1372517" y="600709"/>
                  </a:lnTo>
                  <a:lnTo>
                    <a:pt x="1372517" y="491489"/>
                  </a:lnTo>
                  <a:lnTo>
                    <a:pt x="1334705" y="491489"/>
                  </a:lnTo>
                  <a:lnTo>
                    <a:pt x="1332004" y="487679"/>
                  </a:lnTo>
                  <a:lnTo>
                    <a:pt x="1346078" y="477519"/>
                  </a:lnTo>
                  <a:lnTo>
                    <a:pt x="1360532" y="466089"/>
                  </a:lnTo>
                  <a:lnTo>
                    <a:pt x="1373214" y="454659"/>
                  </a:lnTo>
                  <a:lnTo>
                    <a:pt x="1381970" y="444499"/>
                  </a:lnTo>
                  <a:lnTo>
                    <a:pt x="1484085" y="444499"/>
                  </a:lnTo>
                  <a:lnTo>
                    <a:pt x="1491410" y="443229"/>
                  </a:lnTo>
                  <a:lnTo>
                    <a:pt x="2347969" y="443229"/>
                  </a:lnTo>
                  <a:lnTo>
                    <a:pt x="2347969" y="411479"/>
                  </a:lnTo>
                  <a:lnTo>
                    <a:pt x="988866" y="411479"/>
                  </a:lnTo>
                  <a:lnTo>
                    <a:pt x="968232" y="407669"/>
                  </a:lnTo>
                  <a:lnTo>
                    <a:pt x="834861" y="407669"/>
                  </a:lnTo>
                  <a:lnTo>
                    <a:pt x="832707" y="405129"/>
                  </a:lnTo>
                  <a:lnTo>
                    <a:pt x="126984" y="405129"/>
                  </a:lnTo>
                  <a:lnTo>
                    <a:pt x="126984" y="398779"/>
                  </a:lnTo>
                  <a:lnTo>
                    <a:pt x="158055" y="360679"/>
                  </a:lnTo>
                  <a:lnTo>
                    <a:pt x="167512" y="207009"/>
                  </a:lnTo>
                  <a:lnTo>
                    <a:pt x="166457" y="199389"/>
                  </a:lnTo>
                  <a:lnTo>
                    <a:pt x="162108" y="193039"/>
                  </a:lnTo>
                  <a:lnTo>
                    <a:pt x="152694" y="189229"/>
                  </a:lnTo>
                  <a:lnTo>
                    <a:pt x="136441" y="187959"/>
                  </a:lnTo>
                  <a:lnTo>
                    <a:pt x="136441" y="181609"/>
                  </a:lnTo>
                  <a:lnTo>
                    <a:pt x="964393" y="181609"/>
                  </a:lnTo>
                  <a:lnTo>
                    <a:pt x="992917" y="176529"/>
                  </a:lnTo>
                  <a:lnTo>
                    <a:pt x="2347969" y="176529"/>
                  </a:lnTo>
                  <a:lnTo>
                    <a:pt x="2347969" y="0"/>
                  </a:lnTo>
                  <a:close/>
                </a:path>
                <a:path w="2348230" h="736600">
                  <a:moveTo>
                    <a:pt x="1622439" y="443229"/>
                  </a:moveTo>
                  <a:lnTo>
                    <a:pt x="1491410" y="443229"/>
                  </a:lnTo>
                  <a:lnTo>
                    <a:pt x="1513168" y="447039"/>
                  </a:lnTo>
                  <a:lnTo>
                    <a:pt x="1530751" y="455929"/>
                  </a:lnTo>
                  <a:lnTo>
                    <a:pt x="1542510" y="468629"/>
                  </a:lnTo>
                  <a:lnTo>
                    <a:pt x="1546796" y="485139"/>
                  </a:lnTo>
                  <a:lnTo>
                    <a:pt x="1544261" y="497839"/>
                  </a:lnTo>
                  <a:lnTo>
                    <a:pt x="1536659" y="509269"/>
                  </a:lnTo>
                  <a:lnTo>
                    <a:pt x="1523992" y="519429"/>
                  </a:lnTo>
                  <a:lnTo>
                    <a:pt x="1506265" y="527049"/>
                  </a:lnTo>
                  <a:lnTo>
                    <a:pt x="1527115" y="537209"/>
                  </a:lnTo>
                  <a:lnTo>
                    <a:pt x="1541386" y="548639"/>
                  </a:lnTo>
                  <a:lnTo>
                    <a:pt x="1549579" y="561339"/>
                  </a:lnTo>
                  <a:lnTo>
                    <a:pt x="1552198" y="577849"/>
                  </a:lnTo>
                  <a:lnTo>
                    <a:pt x="1547638" y="598169"/>
                  </a:lnTo>
                  <a:lnTo>
                    <a:pt x="1534971" y="614679"/>
                  </a:lnTo>
                  <a:lnTo>
                    <a:pt x="1515721" y="624839"/>
                  </a:lnTo>
                  <a:lnTo>
                    <a:pt x="1491410" y="629919"/>
                  </a:lnTo>
                  <a:lnTo>
                    <a:pt x="2347969" y="629919"/>
                  </a:lnTo>
                  <a:lnTo>
                    <a:pt x="2347969" y="626109"/>
                  </a:lnTo>
                  <a:lnTo>
                    <a:pt x="1563002" y="626109"/>
                  </a:lnTo>
                  <a:lnTo>
                    <a:pt x="1563002" y="618489"/>
                  </a:lnTo>
                  <a:lnTo>
                    <a:pt x="1579782" y="604519"/>
                  </a:lnTo>
                  <a:lnTo>
                    <a:pt x="1610116" y="575309"/>
                  </a:lnTo>
                  <a:lnTo>
                    <a:pt x="1639184" y="537209"/>
                  </a:lnTo>
                  <a:lnTo>
                    <a:pt x="1652167" y="497839"/>
                  </a:lnTo>
                  <a:lnTo>
                    <a:pt x="1565703" y="497839"/>
                  </a:lnTo>
                  <a:lnTo>
                    <a:pt x="1572099" y="476249"/>
                  </a:lnTo>
                  <a:lnTo>
                    <a:pt x="1584449" y="458469"/>
                  </a:lnTo>
                  <a:lnTo>
                    <a:pt x="1601610" y="448309"/>
                  </a:lnTo>
                  <a:lnTo>
                    <a:pt x="1622439" y="443229"/>
                  </a:lnTo>
                  <a:close/>
                </a:path>
                <a:path w="2348230" h="736600">
                  <a:moveTo>
                    <a:pt x="1484085" y="444499"/>
                  </a:moveTo>
                  <a:lnTo>
                    <a:pt x="1391441" y="444499"/>
                  </a:lnTo>
                  <a:lnTo>
                    <a:pt x="1391559" y="598169"/>
                  </a:lnTo>
                  <a:lnTo>
                    <a:pt x="1392497" y="608329"/>
                  </a:lnTo>
                  <a:lnTo>
                    <a:pt x="1396843" y="614679"/>
                  </a:lnTo>
                  <a:lnTo>
                    <a:pt x="1406254" y="618489"/>
                  </a:lnTo>
                  <a:lnTo>
                    <a:pt x="1422502" y="619759"/>
                  </a:lnTo>
                  <a:lnTo>
                    <a:pt x="1422502" y="626109"/>
                  </a:lnTo>
                  <a:lnTo>
                    <a:pt x="1468439" y="626109"/>
                  </a:lnTo>
                  <a:lnTo>
                    <a:pt x="1449522" y="615949"/>
                  </a:lnTo>
                  <a:lnTo>
                    <a:pt x="1436684" y="600709"/>
                  </a:lnTo>
                  <a:lnTo>
                    <a:pt x="1431955" y="582929"/>
                  </a:lnTo>
                  <a:lnTo>
                    <a:pt x="1434954" y="568959"/>
                  </a:lnTo>
                  <a:lnTo>
                    <a:pt x="1443780" y="554989"/>
                  </a:lnTo>
                  <a:lnTo>
                    <a:pt x="1458177" y="544829"/>
                  </a:lnTo>
                  <a:lnTo>
                    <a:pt x="1477888" y="534669"/>
                  </a:lnTo>
                  <a:lnTo>
                    <a:pt x="1458602" y="525779"/>
                  </a:lnTo>
                  <a:lnTo>
                    <a:pt x="1445140" y="515619"/>
                  </a:lnTo>
                  <a:lnTo>
                    <a:pt x="1437248" y="502919"/>
                  </a:lnTo>
                  <a:lnTo>
                    <a:pt x="1434674" y="490219"/>
                  </a:lnTo>
                  <a:lnTo>
                    <a:pt x="1439168" y="472439"/>
                  </a:lnTo>
                  <a:lnTo>
                    <a:pt x="1451388" y="457199"/>
                  </a:lnTo>
                  <a:lnTo>
                    <a:pt x="1469434" y="447039"/>
                  </a:lnTo>
                  <a:lnTo>
                    <a:pt x="1484085" y="444499"/>
                  </a:lnTo>
                  <a:close/>
                </a:path>
                <a:path w="2348230" h="736600">
                  <a:moveTo>
                    <a:pt x="1760238" y="586739"/>
                  </a:moveTo>
                  <a:lnTo>
                    <a:pt x="1679176" y="586739"/>
                  </a:lnTo>
                  <a:lnTo>
                    <a:pt x="1676475" y="608329"/>
                  </a:lnTo>
                  <a:lnTo>
                    <a:pt x="1673774" y="626109"/>
                  </a:lnTo>
                  <a:lnTo>
                    <a:pt x="1760238" y="626109"/>
                  </a:lnTo>
                  <a:lnTo>
                    <a:pt x="1760238" y="586739"/>
                  </a:lnTo>
                  <a:close/>
                </a:path>
                <a:path w="2348230" h="736600">
                  <a:moveTo>
                    <a:pt x="2347969" y="444499"/>
                  </a:moveTo>
                  <a:lnTo>
                    <a:pt x="1780495" y="444499"/>
                  </a:lnTo>
                  <a:lnTo>
                    <a:pt x="1780495" y="561339"/>
                  </a:lnTo>
                  <a:lnTo>
                    <a:pt x="1803470" y="561339"/>
                  </a:lnTo>
                  <a:lnTo>
                    <a:pt x="1803470" y="575309"/>
                  </a:lnTo>
                  <a:lnTo>
                    <a:pt x="1780495" y="575309"/>
                  </a:lnTo>
                  <a:lnTo>
                    <a:pt x="1780495" y="626109"/>
                  </a:lnTo>
                  <a:lnTo>
                    <a:pt x="2347969" y="626109"/>
                  </a:lnTo>
                  <a:lnTo>
                    <a:pt x="2347969" y="444499"/>
                  </a:lnTo>
                  <a:close/>
                </a:path>
                <a:path w="2348230" h="736600">
                  <a:moveTo>
                    <a:pt x="2347969" y="443229"/>
                  </a:moveTo>
                  <a:lnTo>
                    <a:pt x="1622439" y="443229"/>
                  </a:lnTo>
                  <a:lnTo>
                    <a:pt x="1643002" y="447039"/>
                  </a:lnTo>
                  <a:lnTo>
                    <a:pt x="1659254" y="458469"/>
                  </a:lnTo>
                  <a:lnTo>
                    <a:pt x="1669933" y="473709"/>
                  </a:lnTo>
                  <a:lnTo>
                    <a:pt x="1673774" y="494029"/>
                  </a:lnTo>
                  <a:lnTo>
                    <a:pt x="1664782" y="525779"/>
                  </a:lnTo>
                  <a:lnTo>
                    <a:pt x="1642365" y="556259"/>
                  </a:lnTo>
                  <a:lnTo>
                    <a:pt x="1613361" y="584199"/>
                  </a:lnTo>
                  <a:lnTo>
                    <a:pt x="1584609" y="608329"/>
                  </a:lnTo>
                  <a:lnTo>
                    <a:pt x="1660101" y="608329"/>
                  </a:lnTo>
                  <a:lnTo>
                    <a:pt x="1666347" y="604519"/>
                  </a:lnTo>
                  <a:lnTo>
                    <a:pt x="1670567" y="598169"/>
                  </a:lnTo>
                  <a:lnTo>
                    <a:pt x="1673774" y="586739"/>
                  </a:lnTo>
                  <a:lnTo>
                    <a:pt x="1760238" y="586739"/>
                  </a:lnTo>
                  <a:lnTo>
                    <a:pt x="1760238" y="575309"/>
                  </a:lnTo>
                  <a:lnTo>
                    <a:pt x="1681877" y="575309"/>
                  </a:lnTo>
                  <a:lnTo>
                    <a:pt x="1681877" y="568959"/>
                  </a:lnTo>
                  <a:lnTo>
                    <a:pt x="1772392" y="444499"/>
                  </a:lnTo>
                  <a:lnTo>
                    <a:pt x="2347969" y="444499"/>
                  </a:lnTo>
                  <a:lnTo>
                    <a:pt x="2347969" y="443229"/>
                  </a:lnTo>
                  <a:close/>
                </a:path>
                <a:path w="2348230" h="736600">
                  <a:moveTo>
                    <a:pt x="1614337" y="459739"/>
                  </a:moveTo>
                  <a:lnTo>
                    <a:pt x="1599795" y="462279"/>
                  </a:lnTo>
                  <a:lnTo>
                    <a:pt x="1587150" y="471169"/>
                  </a:lnTo>
                  <a:lnTo>
                    <a:pt x="1577290" y="482599"/>
                  </a:lnTo>
                  <a:lnTo>
                    <a:pt x="1571104" y="497839"/>
                  </a:lnTo>
                  <a:lnTo>
                    <a:pt x="1652167" y="497839"/>
                  </a:lnTo>
                  <a:lnTo>
                    <a:pt x="1649294" y="482599"/>
                  </a:lnTo>
                  <a:lnTo>
                    <a:pt x="1641354" y="471169"/>
                  </a:lnTo>
                  <a:lnTo>
                    <a:pt x="1629363" y="463549"/>
                  </a:lnTo>
                  <a:lnTo>
                    <a:pt x="1614337" y="459739"/>
                  </a:lnTo>
                  <a:close/>
                </a:path>
                <a:path w="2348230" h="736600">
                  <a:moveTo>
                    <a:pt x="1372517" y="468629"/>
                  </a:moveTo>
                  <a:lnTo>
                    <a:pt x="1363571" y="474979"/>
                  </a:lnTo>
                  <a:lnTo>
                    <a:pt x="1343652" y="487679"/>
                  </a:lnTo>
                  <a:lnTo>
                    <a:pt x="1334705" y="491489"/>
                  </a:lnTo>
                  <a:lnTo>
                    <a:pt x="1372517" y="491489"/>
                  </a:lnTo>
                  <a:lnTo>
                    <a:pt x="1372517" y="468629"/>
                  </a:lnTo>
                  <a:close/>
                </a:path>
                <a:path w="2348230" h="736600">
                  <a:moveTo>
                    <a:pt x="1118544" y="346709"/>
                  </a:moveTo>
                  <a:lnTo>
                    <a:pt x="1086133" y="346709"/>
                  </a:lnTo>
                  <a:lnTo>
                    <a:pt x="1069928" y="388619"/>
                  </a:lnTo>
                  <a:lnTo>
                    <a:pt x="1054029" y="396239"/>
                  </a:lnTo>
                  <a:lnTo>
                    <a:pt x="1036993" y="403859"/>
                  </a:lnTo>
                  <a:lnTo>
                    <a:pt x="1016159" y="408939"/>
                  </a:lnTo>
                  <a:lnTo>
                    <a:pt x="988866" y="411479"/>
                  </a:lnTo>
                  <a:lnTo>
                    <a:pt x="1594080" y="411479"/>
                  </a:lnTo>
                  <a:lnTo>
                    <a:pt x="1580079" y="410209"/>
                  </a:lnTo>
                  <a:lnTo>
                    <a:pt x="1550566" y="405129"/>
                  </a:lnTo>
                  <a:lnTo>
                    <a:pt x="1090185" y="405129"/>
                  </a:lnTo>
                  <a:lnTo>
                    <a:pt x="1090185" y="398779"/>
                  </a:lnTo>
                  <a:lnTo>
                    <a:pt x="1106010" y="397509"/>
                  </a:lnTo>
                  <a:lnTo>
                    <a:pt x="1114493" y="393699"/>
                  </a:lnTo>
                  <a:lnTo>
                    <a:pt x="1117911" y="388619"/>
                  </a:lnTo>
                  <a:lnTo>
                    <a:pt x="1118454" y="380999"/>
                  </a:lnTo>
                  <a:lnTo>
                    <a:pt x="1118544" y="346709"/>
                  </a:lnTo>
                  <a:close/>
                </a:path>
                <a:path w="2348230" h="736600">
                  <a:moveTo>
                    <a:pt x="1591379" y="223519"/>
                  </a:moveTo>
                  <a:lnTo>
                    <a:pt x="1577337" y="226059"/>
                  </a:lnTo>
                  <a:lnTo>
                    <a:pt x="1566211" y="231139"/>
                  </a:lnTo>
                  <a:lnTo>
                    <a:pt x="1558887" y="240029"/>
                  </a:lnTo>
                  <a:lnTo>
                    <a:pt x="1556249" y="251459"/>
                  </a:lnTo>
                  <a:lnTo>
                    <a:pt x="1572292" y="278129"/>
                  </a:lnTo>
                  <a:lnTo>
                    <a:pt x="1607584" y="299719"/>
                  </a:lnTo>
                  <a:lnTo>
                    <a:pt x="1642877" y="323849"/>
                  </a:lnTo>
                  <a:lnTo>
                    <a:pt x="1658919" y="358139"/>
                  </a:lnTo>
                  <a:lnTo>
                    <a:pt x="1653915" y="378459"/>
                  </a:lnTo>
                  <a:lnTo>
                    <a:pt x="1640173" y="394969"/>
                  </a:lnTo>
                  <a:lnTo>
                    <a:pt x="1619593" y="406399"/>
                  </a:lnTo>
                  <a:lnTo>
                    <a:pt x="1594080" y="411479"/>
                  </a:lnTo>
                  <a:lnTo>
                    <a:pt x="2347969" y="411479"/>
                  </a:lnTo>
                  <a:lnTo>
                    <a:pt x="2347969" y="405129"/>
                  </a:lnTo>
                  <a:lnTo>
                    <a:pt x="1695381" y="405129"/>
                  </a:lnTo>
                  <a:lnTo>
                    <a:pt x="1695381" y="398779"/>
                  </a:lnTo>
                  <a:lnTo>
                    <a:pt x="1702151" y="398779"/>
                  </a:lnTo>
                  <a:lnTo>
                    <a:pt x="1713145" y="397509"/>
                  </a:lnTo>
                  <a:lnTo>
                    <a:pt x="1720213" y="393699"/>
                  </a:lnTo>
                  <a:lnTo>
                    <a:pt x="1723990" y="387349"/>
                  </a:lnTo>
                  <a:lnTo>
                    <a:pt x="1725109" y="378459"/>
                  </a:lnTo>
                  <a:lnTo>
                    <a:pt x="1725109" y="259079"/>
                  </a:lnTo>
                  <a:lnTo>
                    <a:pt x="1644064" y="259079"/>
                  </a:lnTo>
                  <a:lnTo>
                    <a:pt x="1635065" y="245109"/>
                  </a:lnTo>
                  <a:lnTo>
                    <a:pt x="1622779" y="233679"/>
                  </a:lnTo>
                  <a:lnTo>
                    <a:pt x="1607964" y="226059"/>
                  </a:lnTo>
                  <a:lnTo>
                    <a:pt x="1591379" y="223519"/>
                  </a:lnTo>
                  <a:close/>
                </a:path>
                <a:path w="2348230" h="736600">
                  <a:moveTo>
                    <a:pt x="964393" y="181609"/>
                  </a:moveTo>
                  <a:lnTo>
                    <a:pt x="871341" y="181609"/>
                  </a:lnTo>
                  <a:lnTo>
                    <a:pt x="871341" y="187959"/>
                  </a:lnTo>
                  <a:lnTo>
                    <a:pt x="856286" y="189229"/>
                  </a:lnTo>
                  <a:lnTo>
                    <a:pt x="848199" y="193039"/>
                  </a:lnTo>
                  <a:lnTo>
                    <a:pt x="844926" y="199389"/>
                  </a:lnTo>
                  <a:lnTo>
                    <a:pt x="844314" y="207009"/>
                  </a:lnTo>
                  <a:lnTo>
                    <a:pt x="844314" y="407669"/>
                  </a:lnTo>
                  <a:lnTo>
                    <a:pt x="968232" y="407669"/>
                  </a:lnTo>
                  <a:lnTo>
                    <a:pt x="940722" y="402589"/>
                  </a:lnTo>
                  <a:lnTo>
                    <a:pt x="904607" y="378459"/>
                  </a:lnTo>
                  <a:lnTo>
                    <a:pt x="881916" y="342899"/>
                  </a:lnTo>
                  <a:lnTo>
                    <a:pt x="874042" y="295909"/>
                  </a:lnTo>
                  <a:lnTo>
                    <a:pt x="882169" y="247649"/>
                  </a:lnTo>
                  <a:lnTo>
                    <a:pt x="905620" y="209549"/>
                  </a:lnTo>
                  <a:lnTo>
                    <a:pt x="943001" y="185419"/>
                  </a:lnTo>
                  <a:lnTo>
                    <a:pt x="964393" y="181609"/>
                  </a:lnTo>
                  <a:close/>
                </a:path>
                <a:path w="2348230" h="736600">
                  <a:moveTo>
                    <a:pt x="182363" y="214629"/>
                  </a:moveTo>
                  <a:lnTo>
                    <a:pt x="172916" y="375919"/>
                  </a:lnTo>
                  <a:lnTo>
                    <a:pt x="174500" y="386079"/>
                  </a:lnTo>
                  <a:lnTo>
                    <a:pt x="180518" y="393699"/>
                  </a:lnTo>
                  <a:lnTo>
                    <a:pt x="189828" y="397509"/>
                  </a:lnTo>
                  <a:lnTo>
                    <a:pt x="201287" y="398779"/>
                  </a:lnTo>
                  <a:lnTo>
                    <a:pt x="201287" y="405129"/>
                  </a:lnTo>
                  <a:lnTo>
                    <a:pt x="266127" y="405129"/>
                  </a:lnTo>
                  <a:lnTo>
                    <a:pt x="182363" y="214629"/>
                  </a:lnTo>
                  <a:close/>
                </a:path>
                <a:path w="2348230" h="736600">
                  <a:moveTo>
                    <a:pt x="356642" y="214629"/>
                  </a:moveTo>
                  <a:lnTo>
                    <a:pt x="355292" y="214629"/>
                  </a:lnTo>
                  <a:lnTo>
                    <a:pt x="274229" y="405129"/>
                  </a:lnTo>
                  <a:lnTo>
                    <a:pt x="335017" y="405129"/>
                  </a:lnTo>
                  <a:lnTo>
                    <a:pt x="335017" y="398779"/>
                  </a:lnTo>
                  <a:lnTo>
                    <a:pt x="346907" y="397509"/>
                  </a:lnTo>
                  <a:lnTo>
                    <a:pt x="357147" y="393699"/>
                  </a:lnTo>
                  <a:lnTo>
                    <a:pt x="364091" y="386079"/>
                  </a:lnTo>
                  <a:lnTo>
                    <a:pt x="366095" y="374649"/>
                  </a:lnTo>
                  <a:lnTo>
                    <a:pt x="356642" y="214629"/>
                  </a:lnTo>
                  <a:close/>
                </a:path>
                <a:path w="2348230" h="736600">
                  <a:moveTo>
                    <a:pt x="556580" y="398779"/>
                  </a:moveTo>
                  <a:lnTo>
                    <a:pt x="472816" y="398779"/>
                  </a:lnTo>
                  <a:lnTo>
                    <a:pt x="472816" y="405129"/>
                  </a:lnTo>
                  <a:lnTo>
                    <a:pt x="556580" y="405129"/>
                  </a:lnTo>
                  <a:lnTo>
                    <a:pt x="556580" y="398779"/>
                  </a:lnTo>
                  <a:close/>
                </a:path>
                <a:path w="2348230" h="736600">
                  <a:moveTo>
                    <a:pt x="670053" y="213359"/>
                  </a:moveTo>
                  <a:lnTo>
                    <a:pt x="670128" y="369569"/>
                  </a:lnTo>
                  <a:lnTo>
                    <a:pt x="701113" y="398779"/>
                  </a:lnTo>
                  <a:lnTo>
                    <a:pt x="701113" y="405129"/>
                  </a:lnTo>
                  <a:lnTo>
                    <a:pt x="832707" y="405129"/>
                  </a:lnTo>
                  <a:lnTo>
                    <a:pt x="670053" y="213359"/>
                  </a:lnTo>
                  <a:close/>
                </a:path>
                <a:path w="2348230" h="736600">
                  <a:moveTo>
                    <a:pt x="1277950" y="295909"/>
                  </a:moveTo>
                  <a:lnTo>
                    <a:pt x="1148272" y="295909"/>
                  </a:lnTo>
                  <a:lnTo>
                    <a:pt x="1148391" y="373379"/>
                  </a:lnTo>
                  <a:lnTo>
                    <a:pt x="1148926" y="384809"/>
                  </a:lnTo>
                  <a:lnTo>
                    <a:pt x="1152494" y="392429"/>
                  </a:lnTo>
                  <a:lnTo>
                    <a:pt x="1161383" y="397509"/>
                  </a:lnTo>
                  <a:lnTo>
                    <a:pt x="1178000" y="398779"/>
                  </a:lnTo>
                  <a:lnTo>
                    <a:pt x="1178000" y="405129"/>
                  </a:lnTo>
                  <a:lnTo>
                    <a:pt x="1248241" y="405129"/>
                  </a:lnTo>
                  <a:lnTo>
                    <a:pt x="1248241" y="398779"/>
                  </a:lnTo>
                  <a:lnTo>
                    <a:pt x="1264277" y="397509"/>
                  </a:lnTo>
                  <a:lnTo>
                    <a:pt x="1273224" y="393699"/>
                  </a:lnTo>
                  <a:lnTo>
                    <a:pt x="1277106" y="387349"/>
                  </a:lnTo>
                  <a:lnTo>
                    <a:pt x="1277856" y="377189"/>
                  </a:lnTo>
                  <a:lnTo>
                    <a:pt x="1277950" y="295909"/>
                  </a:lnTo>
                  <a:close/>
                </a:path>
                <a:path w="2348230" h="736600">
                  <a:moveTo>
                    <a:pt x="1341457" y="181609"/>
                  </a:moveTo>
                  <a:lnTo>
                    <a:pt x="1336055" y="181609"/>
                  </a:lnTo>
                  <a:lnTo>
                    <a:pt x="1336055" y="187959"/>
                  </a:lnTo>
                  <a:lnTo>
                    <a:pt x="1320219" y="189229"/>
                  </a:lnTo>
                  <a:lnTo>
                    <a:pt x="1311732" y="193039"/>
                  </a:lnTo>
                  <a:lnTo>
                    <a:pt x="1308311" y="199389"/>
                  </a:lnTo>
                  <a:lnTo>
                    <a:pt x="1307678" y="207009"/>
                  </a:lnTo>
                  <a:lnTo>
                    <a:pt x="1307768" y="380999"/>
                  </a:lnTo>
                  <a:lnTo>
                    <a:pt x="1308311" y="388619"/>
                  </a:lnTo>
                  <a:lnTo>
                    <a:pt x="1311732" y="393699"/>
                  </a:lnTo>
                  <a:lnTo>
                    <a:pt x="1320219" y="397509"/>
                  </a:lnTo>
                  <a:lnTo>
                    <a:pt x="1336055" y="398779"/>
                  </a:lnTo>
                  <a:lnTo>
                    <a:pt x="1336055" y="405129"/>
                  </a:lnTo>
                  <a:lnTo>
                    <a:pt x="1341457" y="405129"/>
                  </a:lnTo>
                  <a:lnTo>
                    <a:pt x="1341457" y="398779"/>
                  </a:lnTo>
                  <a:lnTo>
                    <a:pt x="1358063" y="397509"/>
                  </a:lnTo>
                  <a:lnTo>
                    <a:pt x="1366947" y="392429"/>
                  </a:lnTo>
                  <a:lnTo>
                    <a:pt x="1370513" y="384809"/>
                  </a:lnTo>
                  <a:lnTo>
                    <a:pt x="1371167" y="370839"/>
                  </a:lnTo>
                  <a:lnTo>
                    <a:pt x="1372506" y="217169"/>
                  </a:lnTo>
                  <a:lnTo>
                    <a:pt x="1372439" y="214629"/>
                  </a:lnTo>
                  <a:lnTo>
                    <a:pt x="1371652" y="201929"/>
                  </a:lnTo>
                  <a:lnTo>
                    <a:pt x="1367622" y="194309"/>
                  </a:lnTo>
                  <a:lnTo>
                    <a:pt x="1358274" y="190499"/>
                  </a:lnTo>
                  <a:lnTo>
                    <a:pt x="1341457" y="187959"/>
                  </a:lnTo>
                  <a:lnTo>
                    <a:pt x="1341457" y="181609"/>
                  </a:lnTo>
                  <a:close/>
                </a:path>
                <a:path w="2348230" h="736600">
                  <a:moveTo>
                    <a:pt x="1530573" y="356869"/>
                  </a:moveTo>
                  <a:lnTo>
                    <a:pt x="1522470" y="356869"/>
                  </a:lnTo>
                  <a:lnTo>
                    <a:pt x="1517069" y="405129"/>
                  </a:lnTo>
                  <a:lnTo>
                    <a:pt x="1550566" y="405129"/>
                  </a:lnTo>
                  <a:lnTo>
                    <a:pt x="1537325" y="401319"/>
                  </a:lnTo>
                  <a:lnTo>
                    <a:pt x="1530573" y="356869"/>
                  </a:lnTo>
                  <a:close/>
                </a:path>
                <a:path w="2348230" h="736600">
                  <a:moveTo>
                    <a:pt x="1799241" y="231139"/>
                  </a:moveTo>
                  <a:lnTo>
                    <a:pt x="1750785" y="231139"/>
                  </a:lnTo>
                  <a:lnTo>
                    <a:pt x="1750785" y="378459"/>
                  </a:lnTo>
                  <a:lnTo>
                    <a:pt x="1751904" y="387349"/>
                  </a:lnTo>
                  <a:lnTo>
                    <a:pt x="1755681" y="393699"/>
                  </a:lnTo>
                  <a:lnTo>
                    <a:pt x="1762749" y="397509"/>
                  </a:lnTo>
                  <a:lnTo>
                    <a:pt x="1773743" y="398779"/>
                  </a:lnTo>
                  <a:lnTo>
                    <a:pt x="1780495" y="398779"/>
                  </a:lnTo>
                  <a:lnTo>
                    <a:pt x="1780495" y="405129"/>
                  </a:lnTo>
                  <a:lnTo>
                    <a:pt x="1806171" y="405129"/>
                  </a:lnTo>
                  <a:lnTo>
                    <a:pt x="1806171" y="398779"/>
                  </a:lnTo>
                  <a:lnTo>
                    <a:pt x="1823041" y="397509"/>
                  </a:lnTo>
                  <a:lnTo>
                    <a:pt x="1832415" y="392429"/>
                  </a:lnTo>
                  <a:lnTo>
                    <a:pt x="1836455" y="384809"/>
                  </a:lnTo>
                  <a:lnTo>
                    <a:pt x="1837322" y="370839"/>
                  </a:lnTo>
                  <a:lnTo>
                    <a:pt x="1837322" y="259079"/>
                  </a:lnTo>
                  <a:lnTo>
                    <a:pt x="1812834" y="259079"/>
                  </a:lnTo>
                  <a:lnTo>
                    <a:pt x="1809509" y="243839"/>
                  </a:lnTo>
                  <a:lnTo>
                    <a:pt x="1805145" y="234949"/>
                  </a:lnTo>
                  <a:lnTo>
                    <a:pt x="1799241" y="231139"/>
                  </a:lnTo>
                  <a:close/>
                </a:path>
                <a:path w="2348230" h="736600">
                  <a:moveTo>
                    <a:pt x="2024943" y="356869"/>
                  </a:moveTo>
                  <a:lnTo>
                    <a:pt x="1987131" y="356869"/>
                  </a:lnTo>
                  <a:lnTo>
                    <a:pt x="1981729" y="405129"/>
                  </a:lnTo>
                  <a:lnTo>
                    <a:pt x="1989832" y="405129"/>
                  </a:lnTo>
                  <a:lnTo>
                    <a:pt x="1989832" y="398779"/>
                  </a:lnTo>
                  <a:lnTo>
                    <a:pt x="1996674" y="398779"/>
                  </a:lnTo>
                  <a:lnTo>
                    <a:pt x="2009599" y="397509"/>
                  </a:lnTo>
                  <a:lnTo>
                    <a:pt x="2018371" y="392429"/>
                  </a:lnTo>
                  <a:lnTo>
                    <a:pt x="2023362" y="383539"/>
                  </a:lnTo>
                  <a:lnTo>
                    <a:pt x="2024943" y="368299"/>
                  </a:lnTo>
                  <a:lnTo>
                    <a:pt x="2024943" y="356869"/>
                  </a:lnTo>
                  <a:close/>
                </a:path>
                <a:path w="2348230" h="736600">
                  <a:moveTo>
                    <a:pt x="2060055" y="311149"/>
                  </a:moveTo>
                  <a:lnTo>
                    <a:pt x="2054653" y="311149"/>
                  </a:lnTo>
                  <a:lnTo>
                    <a:pt x="2054653" y="370839"/>
                  </a:lnTo>
                  <a:lnTo>
                    <a:pt x="2056237" y="384809"/>
                  </a:lnTo>
                  <a:lnTo>
                    <a:pt x="2061247" y="393699"/>
                  </a:lnTo>
                  <a:lnTo>
                    <a:pt x="2070073" y="397509"/>
                  </a:lnTo>
                  <a:lnTo>
                    <a:pt x="2083102" y="398779"/>
                  </a:lnTo>
                  <a:lnTo>
                    <a:pt x="2091205" y="398779"/>
                  </a:lnTo>
                  <a:lnTo>
                    <a:pt x="2091205" y="405129"/>
                  </a:lnTo>
                  <a:lnTo>
                    <a:pt x="2260100" y="405129"/>
                  </a:lnTo>
                  <a:lnTo>
                    <a:pt x="2222414" y="403859"/>
                  </a:lnTo>
                  <a:lnTo>
                    <a:pt x="2197642" y="397509"/>
                  </a:lnTo>
                  <a:lnTo>
                    <a:pt x="2178441" y="383539"/>
                  </a:lnTo>
                  <a:lnTo>
                    <a:pt x="2157466" y="363219"/>
                  </a:lnTo>
                  <a:lnTo>
                    <a:pt x="2146590" y="351789"/>
                  </a:lnTo>
                  <a:lnTo>
                    <a:pt x="2132573" y="339089"/>
                  </a:lnTo>
                  <a:lnTo>
                    <a:pt x="2115788" y="325119"/>
                  </a:lnTo>
                  <a:lnTo>
                    <a:pt x="2098350" y="312419"/>
                  </a:lnTo>
                  <a:lnTo>
                    <a:pt x="2064196" y="312419"/>
                  </a:lnTo>
                  <a:lnTo>
                    <a:pt x="2060055" y="311149"/>
                  </a:lnTo>
                  <a:close/>
                </a:path>
                <a:path w="2348230" h="736600">
                  <a:moveTo>
                    <a:pt x="2347969" y="179069"/>
                  </a:moveTo>
                  <a:lnTo>
                    <a:pt x="2080401" y="179069"/>
                  </a:lnTo>
                  <a:lnTo>
                    <a:pt x="2123351" y="184149"/>
                  </a:lnTo>
                  <a:lnTo>
                    <a:pt x="2153235" y="196849"/>
                  </a:lnTo>
                  <a:lnTo>
                    <a:pt x="2170695" y="217169"/>
                  </a:lnTo>
                  <a:lnTo>
                    <a:pt x="2176373" y="242569"/>
                  </a:lnTo>
                  <a:lnTo>
                    <a:pt x="2172974" y="262889"/>
                  </a:lnTo>
                  <a:lnTo>
                    <a:pt x="2163363" y="279399"/>
                  </a:lnTo>
                  <a:lnTo>
                    <a:pt x="2148419" y="292099"/>
                  </a:lnTo>
                  <a:lnTo>
                    <a:pt x="2129017" y="302259"/>
                  </a:lnTo>
                  <a:lnTo>
                    <a:pt x="2138057" y="308609"/>
                  </a:lnTo>
                  <a:lnTo>
                    <a:pt x="2147316" y="316229"/>
                  </a:lnTo>
                  <a:lnTo>
                    <a:pt x="2157554" y="325119"/>
                  </a:lnTo>
                  <a:lnTo>
                    <a:pt x="2169530" y="335279"/>
                  </a:lnTo>
                  <a:lnTo>
                    <a:pt x="2197980" y="363219"/>
                  </a:lnTo>
                  <a:lnTo>
                    <a:pt x="2226474" y="388619"/>
                  </a:lnTo>
                  <a:lnTo>
                    <a:pt x="2260100" y="398779"/>
                  </a:lnTo>
                  <a:lnTo>
                    <a:pt x="2260100" y="405129"/>
                  </a:lnTo>
                  <a:lnTo>
                    <a:pt x="2347969" y="405129"/>
                  </a:lnTo>
                  <a:lnTo>
                    <a:pt x="2347969" y="179069"/>
                  </a:lnTo>
                  <a:close/>
                </a:path>
                <a:path w="2348230" h="736600">
                  <a:moveTo>
                    <a:pt x="994267" y="185419"/>
                  </a:moveTo>
                  <a:lnTo>
                    <a:pt x="955471" y="194309"/>
                  </a:lnTo>
                  <a:lnTo>
                    <a:pt x="928071" y="215899"/>
                  </a:lnTo>
                  <a:lnTo>
                    <a:pt x="911815" y="250189"/>
                  </a:lnTo>
                  <a:lnTo>
                    <a:pt x="906453" y="292099"/>
                  </a:lnTo>
                  <a:lnTo>
                    <a:pt x="913208" y="336549"/>
                  </a:lnTo>
                  <a:lnTo>
                    <a:pt x="932122" y="370839"/>
                  </a:lnTo>
                  <a:lnTo>
                    <a:pt x="961168" y="393699"/>
                  </a:lnTo>
                  <a:lnTo>
                    <a:pt x="998319" y="401319"/>
                  </a:lnTo>
                  <a:lnTo>
                    <a:pt x="1014400" y="398779"/>
                  </a:lnTo>
                  <a:lnTo>
                    <a:pt x="1035805" y="389889"/>
                  </a:lnTo>
                  <a:lnTo>
                    <a:pt x="1058732" y="373379"/>
                  </a:lnTo>
                  <a:lnTo>
                    <a:pt x="1079381" y="346709"/>
                  </a:lnTo>
                  <a:lnTo>
                    <a:pt x="1118544" y="346709"/>
                  </a:lnTo>
                  <a:lnTo>
                    <a:pt x="1118544" y="240029"/>
                  </a:lnTo>
                  <a:lnTo>
                    <a:pt x="1069928" y="240029"/>
                  </a:lnTo>
                  <a:lnTo>
                    <a:pt x="1058481" y="218439"/>
                  </a:lnTo>
                  <a:lnTo>
                    <a:pt x="1042226" y="200659"/>
                  </a:lnTo>
                  <a:lnTo>
                    <a:pt x="1020907" y="189229"/>
                  </a:lnTo>
                  <a:lnTo>
                    <a:pt x="994267" y="185419"/>
                  </a:lnTo>
                  <a:close/>
                </a:path>
                <a:path w="2348230" h="736600">
                  <a:moveTo>
                    <a:pt x="1628117" y="356869"/>
                  </a:moveTo>
                  <a:lnTo>
                    <a:pt x="1535975" y="356869"/>
                  </a:lnTo>
                  <a:lnTo>
                    <a:pt x="1543877" y="375919"/>
                  </a:lnTo>
                  <a:lnTo>
                    <a:pt x="1556587" y="389889"/>
                  </a:lnTo>
                  <a:lnTo>
                    <a:pt x="1572842" y="398779"/>
                  </a:lnTo>
                  <a:lnTo>
                    <a:pt x="1591379" y="401319"/>
                  </a:lnTo>
                  <a:lnTo>
                    <a:pt x="1606677" y="400049"/>
                  </a:lnTo>
                  <a:lnTo>
                    <a:pt x="1620582" y="393699"/>
                  </a:lnTo>
                  <a:lnTo>
                    <a:pt x="1630690" y="383539"/>
                  </a:lnTo>
                  <a:lnTo>
                    <a:pt x="1634593" y="368299"/>
                  </a:lnTo>
                  <a:lnTo>
                    <a:pt x="1628117" y="356869"/>
                  </a:lnTo>
                  <a:close/>
                </a:path>
                <a:path w="2348230" h="736600">
                  <a:moveTo>
                    <a:pt x="561982" y="314959"/>
                  </a:moveTo>
                  <a:lnTo>
                    <a:pt x="468765" y="314959"/>
                  </a:lnTo>
                  <a:lnTo>
                    <a:pt x="447158" y="369569"/>
                  </a:lnTo>
                  <a:lnTo>
                    <a:pt x="441738" y="379729"/>
                  </a:lnTo>
                  <a:lnTo>
                    <a:pt x="441738" y="384809"/>
                  </a:lnTo>
                  <a:lnTo>
                    <a:pt x="443535" y="391159"/>
                  </a:lnTo>
                  <a:lnTo>
                    <a:pt x="449006" y="394969"/>
                  </a:lnTo>
                  <a:lnTo>
                    <a:pt x="458275" y="397509"/>
                  </a:lnTo>
                  <a:lnTo>
                    <a:pt x="471466" y="398779"/>
                  </a:lnTo>
                  <a:lnTo>
                    <a:pt x="560631" y="398779"/>
                  </a:lnTo>
                  <a:lnTo>
                    <a:pt x="573608" y="397509"/>
                  </a:lnTo>
                  <a:lnTo>
                    <a:pt x="582407" y="396239"/>
                  </a:lnTo>
                  <a:lnTo>
                    <a:pt x="587408" y="392429"/>
                  </a:lnTo>
                  <a:lnTo>
                    <a:pt x="588991" y="386079"/>
                  </a:lnTo>
                  <a:lnTo>
                    <a:pt x="588991" y="380999"/>
                  </a:lnTo>
                  <a:lnTo>
                    <a:pt x="586290" y="375919"/>
                  </a:lnTo>
                  <a:lnTo>
                    <a:pt x="584939" y="370839"/>
                  </a:lnTo>
                  <a:lnTo>
                    <a:pt x="561982" y="314959"/>
                  </a:lnTo>
                  <a:close/>
                </a:path>
                <a:path w="2348230" h="736600">
                  <a:moveTo>
                    <a:pt x="509296" y="181609"/>
                  </a:moveTo>
                  <a:lnTo>
                    <a:pt x="416080" y="181609"/>
                  </a:lnTo>
                  <a:lnTo>
                    <a:pt x="416080" y="187959"/>
                  </a:lnTo>
                  <a:lnTo>
                    <a:pt x="399822" y="189229"/>
                  </a:lnTo>
                  <a:lnTo>
                    <a:pt x="390406" y="193039"/>
                  </a:lnTo>
                  <a:lnTo>
                    <a:pt x="386057" y="199389"/>
                  </a:lnTo>
                  <a:lnTo>
                    <a:pt x="385002" y="207009"/>
                  </a:lnTo>
                  <a:lnTo>
                    <a:pt x="395823" y="365759"/>
                  </a:lnTo>
                  <a:lnTo>
                    <a:pt x="397174" y="380999"/>
                  </a:lnTo>
                  <a:lnTo>
                    <a:pt x="399537" y="389889"/>
                  </a:lnTo>
                  <a:lnTo>
                    <a:pt x="403419" y="396239"/>
                  </a:lnTo>
                  <a:lnTo>
                    <a:pt x="409328" y="397509"/>
                  </a:lnTo>
                  <a:lnTo>
                    <a:pt x="414455" y="396239"/>
                  </a:lnTo>
                  <a:lnTo>
                    <a:pt x="418950" y="391159"/>
                  </a:lnTo>
                  <a:lnTo>
                    <a:pt x="424710" y="380999"/>
                  </a:lnTo>
                  <a:lnTo>
                    <a:pt x="433636" y="363219"/>
                  </a:lnTo>
                  <a:lnTo>
                    <a:pt x="509296" y="181609"/>
                  </a:lnTo>
                  <a:close/>
                </a:path>
                <a:path w="2348230" h="736600">
                  <a:moveTo>
                    <a:pt x="626821" y="181609"/>
                  </a:moveTo>
                  <a:lnTo>
                    <a:pt x="534955" y="181609"/>
                  </a:lnTo>
                  <a:lnTo>
                    <a:pt x="617368" y="375919"/>
                  </a:lnTo>
                  <a:lnTo>
                    <a:pt x="621271" y="383539"/>
                  </a:lnTo>
                  <a:lnTo>
                    <a:pt x="625302" y="391159"/>
                  </a:lnTo>
                  <a:lnTo>
                    <a:pt x="630092" y="396239"/>
                  </a:lnTo>
                  <a:lnTo>
                    <a:pt x="636274" y="397509"/>
                  </a:lnTo>
                  <a:lnTo>
                    <a:pt x="644147" y="396239"/>
                  </a:lnTo>
                  <a:lnTo>
                    <a:pt x="649619" y="391159"/>
                  </a:lnTo>
                  <a:lnTo>
                    <a:pt x="652811" y="383539"/>
                  </a:lnTo>
                  <a:lnTo>
                    <a:pt x="653848" y="374649"/>
                  </a:lnTo>
                  <a:lnTo>
                    <a:pt x="653848" y="198119"/>
                  </a:lnTo>
                  <a:lnTo>
                    <a:pt x="647908" y="194309"/>
                  </a:lnTo>
                  <a:lnTo>
                    <a:pt x="641847" y="191769"/>
                  </a:lnTo>
                  <a:lnTo>
                    <a:pt x="635029" y="189229"/>
                  </a:lnTo>
                  <a:lnTo>
                    <a:pt x="626821" y="187959"/>
                  </a:lnTo>
                  <a:lnTo>
                    <a:pt x="626821" y="181609"/>
                  </a:lnTo>
                  <a:close/>
                </a:path>
                <a:path w="2348230" h="736600">
                  <a:moveTo>
                    <a:pt x="1469237" y="295909"/>
                  </a:moveTo>
                  <a:lnTo>
                    <a:pt x="1400895" y="295909"/>
                  </a:lnTo>
                  <a:lnTo>
                    <a:pt x="1400895" y="373379"/>
                  </a:lnTo>
                  <a:lnTo>
                    <a:pt x="1402372" y="382269"/>
                  </a:lnTo>
                  <a:lnTo>
                    <a:pt x="1406634" y="388619"/>
                  </a:lnTo>
                  <a:lnTo>
                    <a:pt x="1413428" y="391159"/>
                  </a:lnTo>
                  <a:lnTo>
                    <a:pt x="1422502" y="392429"/>
                  </a:lnTo>
                  <a:lnTo>
                    <a:pt x="1475187" y="392429"/>
                  </a:lnTo>
                  <a:lnTo>
                    <a:pt x="1490643" y="391159"/>
                  </a:lnTo>
                  <a:lnTo>
                    <a:pt x="1501536" y="386079"/>
                  </a:lnTo>
                  <a:lnTo>
                    <a:pt x="1509388" y="374649"/>
                  </a:lnTo>
                  <a:lnTo>
                    <a:pt x="1515718" y="356869"/>
                  </a:lnTo>
                  <a:lnTo>
                    <a:pt x="1628117" y="356869"/>
                  </a:lnTo>
                  <a:lnTo>
                    <a:pt x="1618762" y="340359"/>
                  </a:lnTo>
                  <a:lnTo>
                    <a:pt x="1585982" y="320039"/>
                  </a:lnTo>
                  <a:lnTo>
                    <a:pt x="1483290" y="320039"/>
                  </a:lnTo>
                  <a:lnTo>
                    <a:pt x="1480462" y="306069"/>
                  </a:lnTo>
                  <a:lnTo>
                    <a:pt x="1475862" y="298449"/>
                  </a:lnTo>
                  <a:lnTo>
                    <a:pt x="1469237" y="295909"/>
                  </a:lnTo>
                  <a:close/>
                </a:path>
                <a:path w="2348230" h="736600">
                  <a:moveTo>
                    <a:pt x="1934734" y="295909"/>
                  </a:moveTo>
                  <a:lnTo>
                    <a:pt x="1867031" y="295909"/>
                  </a:lnTo>
                  <a:lnTo>
                    <a:pt x="1867031" y="373379"/>
                  </a:lnTo>
                  <a:lnTo>
                    <a:pt x="1868283" y="382269"/>
                  </a:lnTo>
                  <a:lnTo>
                    <a:pt x="1872050" y="388619"/>
                  </a:lnTo>
                  <a:lnTo>
                    <a:pt x="1878350" y="391159"/>
                  </a:lnTo>
                  <a:lnTo>
                    <a:pt x="1887198" y="392429"/>
                  </a:lnTo>
                  <a:lnTo>
                    <a:pt x="1939955" y="392429"/>
                  </a:lnTo>
                  <a:lnTo>
                    <a:pt x="1955421" y="391159"/>
                  </a:lnTo>
                  <a:lnTo>
                    <a:pt x="1966446" y="386079"/>
                  </a:lnTo>
                  <a:lnTo>
                    <a:pt x="1974670" y="374649"/>
                  </a:lnTo>
                  <a:lnTo>
                    <a:pt x="1981729" y="356869"/>
                  </a:lnTo>
                  <a:lnTo>
                    <a:pt x="2024943" y="356869"/>
                  </a:lnTo>
                  <a:lnTo>
                    <a:pt x="2024943" y="320039"/>
                  </a:lnTo>
                  <a:lnTo>
                    <a:pt x="1949318" y="320039"/>
                  </a:lnTo>
                  <a:lnTo>
                    <a:pt x="1946482" y="306069"/>
                  </a:lnTo>
                  <a:lnTo>
                    <a:pt x="1941756" y="298449"/>
                  </a:lnTo>
                  <a:lnTo>
                    <a:pt x="1934734" y="295909"/>
                  </a:lnTo>
                  <a:close/>
                </a:path>
                <a:path w="2348230" h="736600">
                  <a:moveTo>
                    <a:pt x="355292" y="181609"/>
                  </a:moveTo>
                  <a:lnTo>
                    <a:pt x="198587" y="181609"/>
                  </a:lnTo>
                  <a:lnTo>
                    <a:pt x="276930" y="363219"/>
                  </a:lnTo>
                  <a:lnTo>
                    <a:pt x="355292" y="181609"/>
                  </a:lnTo>
                  <a:close/>
                </a:path>
                <a:path w="2348230" h="736600">
                  <a:moveTo>
                    <a:pt x="797031" y="181609"/>
                  </a:moveTo>
                  <a:lnTo>
                    <a:pt x="679506" y="181609"/>
                  </a:lnTo>
                  <a:lnTo>
                    <a:pt x="828109" y="358139"/>
                  </a:lnTo>
                  <a:lnTo>
                    <a:pt x="828030" y="214629"/>
                  </a:lnTo>
                  <a:lnTo>
                    <a:pt x="797031" y="187959"/>
                  </a:lnTo>
                  <a:lnTo>
                    <a:pt x="797031" y="181609"/>
                  </a:lnTo>
                  <a:close/>
                </a:path>
                <a:path w="2348230" h="736600">
                  <a:moveTo>
                    <a:pt x="1533859" y="259079"/>
                  </a:moveTo>
                  <a:lnTo>
                    <a:pt x="1490060" y="259079"/>
                  </a:lnTo>
                  <a:lnTo>
                    <a:pt x="1490060" y="320039"/>
                  </a:lnTo>
                  <a:lnTo>
                    <a:pt x="1585982" y="320039"/>
                  </a:lnTo>
                  <a:lnTo>
                    <a:pt x="1583934" y="318769"/>
                  </a:lnTo>
                  <a:lnTo>
                    <a:pt x="1549105" y="294639"/>
                  </a:lnTo>
                  <a:lnTo>
                    <a:pt x="1533274" y="261619"/>
                  </a:lnTo>
                  <a:lnTo>
                    <a:pt x="1533859" y="259079"/>
                  </a:lnTo>
                  <a:close/>
                </a:path>
                <a:path w="2348230" h="736600">
                  <a:moveTo>
                    <a:pt x="2024943" y="259079"/>
                  </a:moveTo>
                  <a:lnTo>
                    <a:pt x="1956161" y="259079"/>
                  </a:lnTo>
                  <a:lnTo>
                    <a:pt x="1956161" y="320039"/>
                  </a:lnTo>
                  <a:lnTo>
                    <a:pt x="2024943" y="320039"/>
                  </a:lnTo>
                  <a:lnTo>
                    <a:pt x="2024943" y="259079"/>
                  </a:lnTo>
                  <a:close/>
                </a:path>
                <a:path w="2348230" h="736600">
                  <a:moveTo>
                    <a:pt x="2096607" y="311149"/>
                  </a:moveTo>
                  <a:lnTo>
                    <a:pt x="2087063" y="311149"/>
                  </a:lnTo>
                  <a:lnTo>
                    <a:pt x="2081662" y="312419"/>
                  </a:lnTo>
                  <a:lnTo>
                    <a:pt x="2098350" y="312419"/>
                  </a:lnTo>
                  <a:lnTo>
                    <a:pt x="2096607" y="311149"/>
                  </a:lnTo>
                  <a:close/>
                </a:path>
                <a:path w="2348230" h="736600">
                  <a:moveTo>
                    <a:pt x="1248241" y="181609"/>
                  </a:moveTo>
                  <a:lnTo>
                    <a:pt x="1178000" y="181609"/>
                  </a:lnTo>
                  <a:lnTo>
                    <a:pt x="1178000" y="187959"/>
                  </a:lnTo>
                  <a:lnTo>
                    <a:pt x="1161383" y="190499"/>
                  </a:lnTo>
                  <a:lnTo>
                    <a:pt x="1152494" y="194309"/>
                  </a:lnTo>
                  <a:lnTo>
                    <a:pt x="1148926" y="201929"/>
                  </a:lnTo>
                  <a:lnTo>
                    <a:pt x="1148391" y="213359"/>
                  </a:lnTo>
                  <a:lnTo>
                    <a:pt x="1148272" y="283209"/>
                  </a:lnTo>
                  <a:lnTo>
                    <a:pt x="1277950" y="283209"/>
                  </a:lnTo>
                  <a:lnTo>
                    <a:pt x="1277950" y="212089"/>
                  </a:lnTo>
                  <a:lnTo>
                    <a:pt x="1277106" y="200659"/>
                  </a:lnTo>
                  <a:lnTo>
                    <a:pt x="1273224" y="193039"/>
                  </a:lnTo>
                  <a:lnTo>
                    <a:pt x="1264277" y="190499"/>
                  </a:lnTo>
                  <a:lnTo>
                    <a:pt x="1248241" y="187959"/>
                  </a:lnTo>
                  <a:lnTo>
                    <a:pt x="1248241" y="181609"/>
                  </a:lnTo>
                  <a:close/>
                </a:path>
                <a:path w="2348230" h="736600">
                  <a:moveTo>
                    <a:pt x="1489166" y="195579"/>
                  </a:moveTo>
                  <a:lnTo>
                    <a:pt x="1400895" y="195579"/>
                  </a:lnTo>
                  <a:lnTo>
                    <a:pt x="1400895" y="283209"/>
                  </a:lnTo>
                  <a:lnTo>
                    <a:pt x="1463033" y="283209"/>
                  </a:lnTo>
                  <a:lnTo>
                    <a:pt x="1471705" y="281939"/>
                  </a:lnTo>
                  <a:lnTo>
                    <a:pt x="1477719" y="279399"/>
                  </a:lnTo>
                  <a:lnTo>
                    <a:pt x="1481454" y="271779"/>
                  </a:lnTo>
                  <a:lnTo>
                    <a:pt x="1483290" y="259079"/>
                  </a:lnTo>
                  <a:lnTo>
                    <a:pt x="1533859" y="259079"/>
                  </a:lnTo>
                  <a:lnTo>
                    <a:pt x="1537370" y="243839"/>
                  </a:lnTo>
                  <a:lnTo>
                    <a:pt x="1548813" y="229869"/>
                  </a:lnTo>
                  <a:lnTo>
                    <a:pt x="1553193" y="227329"/>
                  </a:lnTo>
                  <a:lnTo>
                    <a:pt x="1506265" y="227329"/>
                  </a:lnTo>
                  <a:lnTo>
                    <a:pt x="1502256" y="209549"/>
                  </a:lnTo>
                  <a:lnTo>
                    <a:pt x="1496472" y="199389"/>
                  </a:lnTo>
                  <a:lnTo>
                    <a:pt x="1489166" y="195579"/>
                  </a:lnTo>
                  <a:close/>
                </a:path>
                <a:path w="2348230" h="736600">
                  <a:moveTo>
                    <a:pt x="1954515" y="195579"/>
                  </a:moveTo>
                  <a:lnTo>
                    <a:pt x="1867031" y="195579"/>
                  </a:lnTo>
                  <a:lnTo>
                    <a:pt x="1867031" y="283209"/>
                  </a:lnTo>
                  <a:lnTo>
                    <a:pt x="1929152" y="283209"/>
                  </a:lnTo>
                  <a:lnTo>
                    <a:pt x="1937012" y="281939"/>
                  </a:lnTo>
                  <a:lnTo>
                    <a:pt x="1942746" y="279399"/>
                  </a:lnTo>
                  <a:lnTo>
                    <a:pt x="1946724" y="271779"/>
                  </a:lnTo>
                  <a:lnTo>
                    <a:pt x="1949318" y="259079"/>
                  </a:lnTo>
                  <a:lnTo>
                    <a:pt x="2024943" y="259079"/>
                  </a:lnTo>
                  <a:lnTo>
                    <a:pt x="2024943" y="227329"/>
                  </a:lnTo>
                  <a:lnTo>
                    <a:pt x="1972366" y="227329"/>
                  </a:lnTo>
                  <a:lnTo>
                    <a:pt x="1967766" y="209549"/>
                  </a:lnTo>
                  <a:lnTo>
                    <a:pt x="1961900" y="199389"/>
                  </a:lnTo>
                  <a:lnTo>
                    <a:pt x="1954515" y="195579"/>
                  </a:lnTo>
                  <a:close/>
                </a:path>
                <a:path w="2348230" h="736600">
                  <a:moveTo>
                    <a:pt x="1837322" y="215899"/>
                  </a:moveTo>
                  <a:lnTo>
                    <a:pt x="1588660" y="215899"/>
                  </a:lnTo>
                  <a:lnTo>
                    <a:pt x="1604918" y="217169"/>
                  </a:lnTo>
                  <a:lnTo>
                    <a:pt x="1620414" y="219709"/>
                  </a:lnTo>
                  <a:lnTo>
                    <a:pt x="1633883" y="223519"/>
                  </a:lnTo>
                  <a:lnTo>
                    <a:pt x="1644064" y="228599"/>
                  </a:lnTo>
                  <a:lnTo>
                    <a:pt x="1648116" y="259079"/>
                  </a:lnTo>
                  <a:lnTo>
                    <a:pt x="1658919" y="259079"/>
                  </a:lnTo>
                  <a:lnTo>
                    <a:pt x="1662970" y="219709"/>
                  </a:lnTo>
                  <a:lnTo>
                    <a:pt x="1837322" y="219709"/>
                  </a:lnTo>
                  <a:lnTo>
                    <a:pt x="1837322" y="215899"/>
                  </a:lnTo>
                  <a:close/>
                </a:path>
                <a:path w="2348230" h="736600">
                  <a:moveTo>
                    <a:pt x="1725109" y="231139"/>
                  </a:moveTo>
                  <a:lnTo>
                    <a:pt x="1677424" y="231139"/>
                  </a:lnTo>
                  <a:lnTo>
                    <a:pt x="1671917" y="234949"/>
                  </a:lnTo>
                  <a:lnTo>
                    <a:pt x="1667676" y="243839"/>
                  </a:lnTo>
                  <a:lnTo>
                    <a:pt x="1664321" y="259079"/>
                  </a:lnTo>
                  <a:lnTo>
                    <a:pt x="1725109" y="259079"/>
                  </a:lnTo>
                  <a:lnTo>
                    <a:pt x="1725109" y="231139"/>
                  </a:lnTo>
                  <a:close/>
                </a:path>
                <a:path w="2348230" h="736600">
                  <a:moveTo>
                    <a:pt x="1837322" y="219709"/>
                  </a:moveTo>
                  <a:lnTo>
                    <a:pt x="1814274" y="219709"/>
                  </a:lnTo>
                  <a:lnTo>
                    <a:pt x="1818235" y="259079"/>
                  </a:lnTo>
                  <a:lnTo>
                    <a:pt x="1837322" y="259079"/>
                  </a:lnTo>
                  <a:lnTo>
                    <a:pt x="1837322" y="219709"/>
                  </a:lnTo>
                  <a:close/>
                </a:path>
                <a:path w="2348230" h="736600">
                  <a:moveTo>
                    <a:pt x="2347969" y="176529"/>
                  </a:moveTo>
                  <a:lnTo>
                    <a:pt x="992917" y="176529"/>
                  </a:lnTo>
                  <a:lnTo>
                    <a:pt x="1018691" y="179069"/>
                  </a:lnTo>
                  <a:lnTo>
                    <a:pt x="1041044" y="184149"/>
                  </a:lnTo>
                  <a:lnTo>
                    <a:pt x="1059599" y="190499"/>
                  </a:lnTo>
                  <a:lnTo>
                    <a:pt x="1073979" y="196849"/>
                  </a:lnTo>
                  <a:lnTo>
                    <a:pt x="1076680" y="240029"/>
                  </a:lnTo>
                  <a:lnTo>
                    <a:pt x="1118544" y="240029"/>
                  </a:lnTo>
                  <a:lnTo>
                    <a:pt x="1118544" y="207009"/>
                  </a:lnTo>
                  <a:lnTo>
                    <a:pt x="1117911" y="199389"/>
                  </a:lnTo>
                  <a:lnTo>
                    <a:pt x="1114493" y="193039"/>
                  </a:lnTo>
                  <a:lnTo>
                    <a:pt x="1106010" y="189229"/>
                  </a:lnTo>
                  <a:lnTo>
                    <a:pt x="1090185" y="187959"/>
                  </a:lnTo>
                  <a:lnTo>
                    <a:pt x="1090185" y="181609"/>
                  </a:lnTo>
                  <a:lnTo>
                    <a:pt x="2010831" y="181609"/>
                  </a:lnTo>
                  <a:lnTo>
                    <a:pt x="2023685" y="180339"/>
                  </a:lnTo>
                  <a:lnTo>
                    <a:pt x="2035747" y="180339"/>
                  </a:lnTo>
                  <a:lnTo>
                    <a:pt x="2045180" y="179069"/>
                  </a:lnTo>
                  <a:lnTo>
                    <a:pt x="2347969" y="179069"/>
                  </a:lnTo>
                  <a:lnTo>
                    <a:pt x="2347969" y="176529"/>
                  </a:lnTo>
                  <a:close/>
                </a:path>
                <a:path w="2348230" h="736600">
                  <a:moveTo>
                    <a:pt x="1806171" y="181609"/>
                  </a:moveTo>
                  <a:lnTo>
                    <a:pt x="1510316" y="181609"/>
                  </a:lnTo>
                  <a:lnTo>
                    <a:pt x="1513017" y="227329"/>
                  </a:lnTo>
                  <a:lnTo>
                    <a:pt x="1553193" y="227329"/>
                  </a:lnTo>
                  <a:lnTo>
                    <a:pt x="1566333" y="219709"/>
                  </a:lnTo>
                  <a:lnTo>
                    <a:pt x="1588660" y="215899"/>
                  </a:lnTo>
                  <a:lnTo>
                    <a:pt x="1837322" y="215899"/>
                  </a:lnTo>
                  <a:lnTo>
                    <a:pt x="1836455" y="201929"/>
                  </a:lnTo>
                  <a:lnTo>
                    <a:pt x="1832415" y="194309"/>
                  </a:lnTo>
                  <a:lnTo>
                    <a:pt x="1823041" y="190499"/>
                  </a:lnTo>
                  <a:lnTo>
                    <a:pt x="1806171" y="187959"/>
                  </a:lnTo>
                  <a:lnTo>
                    <a:pt x="1806171" y="181609"/>
                  </a:lnTo>
                  <a:close/>
                </a:path>
                <a:path w="2348230" h="736600">
                  <a:moveTo>
                    <a:pt x="1989832" y="181609"/>
                  </a:moveTo>
                  <a:lnTo>
                    <a:pt x="1975067" y="181609"/>
                  </a:lnTo>
                  <a:lnTo>
                    <a:pt x="1977768" y="227329"/>
                  </a:lnTo>
                  <a:lnTo>
                    <a:pt x="2024943" y="227329"/>
                  </a:lnTo>
                  <a:lnTo>
                    <a:pt x="2024820" y="215899"/>
                  </a:lnTo>
                  <a:lnTo>
                    <a:pt x="1997934" y="187959"/>
                  </a:lnTo>
                  <a:lnTo>
                    <a:pt x="1989832" y="187959"/>
                  </a:lnTo>
                  <a:lnTo>
                    <a:pt x="1989832" y="1816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968" y="1159717"/>
              <a:ext cx="2347969" cy="1965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5" y="5196839"/>
              <a:ext cx="2304288" cy="115214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83819" y="2216658"/>
            <a:ext cx="7823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8555" marR="5080" indent="-1829435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Apply 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Postgraduate 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Research 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Programme 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Support</a:t>
            </a:r>
            <a:r>
              <a:rPr sz="2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Postgraduate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Research</a:t>
            </a:r>
            <a:r>
              <a:rPr sz="24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Student</a:t>
            </a: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11" y="1348867"/>
            <a:ext cx="22212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75" dirty="0">
                <a:solidFill>
                  <a:srgbClr val="6F2F9F"/>
                </a:solidFill>
                <a:latin typeface="Calibri Light"/>
                <a:cs typeface="Calibri Light"/>
              </a:rPr>
              <a:t>O</a:t>
            </a:r>
            <a:r>
              <a:rPr sz="4000" b="0" spc="-15" dirty="0">
                <a:solidFill>
                  <a:srgbClr val="6F2F9F"/>
                </a:solidFill>
                <a:latin typeface="Calibri Light"/>
                <a:cs typeface="Calibri Light"/>
              </a:rPr>
              <a:t>V</a:t>
            </a:r>
            <a:r>
              <a:rPr sz="4000" b="0" spc="-40" dirty="0">
                <a:solidFill>
                  <a:srgbClr val="6F2F9F"/>
                </a:solidFill>
                <a:latin typeface="Calibri Light"/>
                <a:cs typeface="Calibri Light"/>
              </a:rPr>
              <a:t>E</a:t>
            </a:r>
            <a:r>
              <a:rPr sz="4000" b="0" spc="-95" dirty="0">
                <a:solidFill>
                  <a:srgbClr val="6F2F9F"/>
                </a:solidFill>
                <a:latin typeface="Calibri Light"/>
                <a:cs typeface="Calibri Light"/>
              </a:rPr>
              <a:t>R</a:t>
            </a:r>
            <a:r>
              <a:rPr sz="4000" b="0" spc="-40" dirty="0">
                <a:solidFill>
                  <a:srgbClr val="6F2F9F"/>
                </a:solidFill>
                <a:latin typeface="Calibri Light"/>
                <a:cs typeface="Calibri Light"/>
              </a:rPr>
              <a:t>V</a:t>
            </a:r>
            <a:r>
              <a:rPr sz="4000" b="0" spc="-20" dirty="0">
                <a:solidFill>
                  <a:srgbClr val="6F2F9F"/>
                </a:solidFill>
                <a:latin typeface="Calibri Light"/>
                <a:cs typeface="Calibri Light"/>
              </a:rPr>
              <a:t>I</a:t>
            </a:r>
            <a:r>
              <a:rPr sz="4000" b="0" spc="-65" dirty="0">
                <a:solidFill>
                  <a:srgbClr val="6F2F9F"/>
                </a:solidFill>
                <a:latin typeface="Calibri Light"/>
                <a:cs typeface="Calibri Light"/>
              </a:rPr>
              <a:t>E</a:t>
            </a:r>
            <a:r>
              <a:rPr sz="4000" b="0" spc="5" dirty="0">
                <a:solidFill>
                  <a:srgbClr val="6F2F9F"/>
                </a:solidFill>
                <a:latin typeface="Calibri Light"/>
                <a:cs typeface="Calibri Light"/>
              </a:rPr>
              <a:t>W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986229"/>
            <a:ext cx="7448550" cy="35261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dirty="0">
                <a:latin typeface="Calibri Light"/>
                <a:cs typeface="Calibri Light"/>
              </a:rPr>
              <a:t>Finding</a:t>
            </a:r>
            <a:r>
              <a:rPr sz="2800" b="0" spc="-8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a</a:t>
            </a:r>
            <a:r>
              <a:rPr sz="2800" b="0" spc="-20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prospective</a:t>
            </a:r>
            <a:r>
              <a:rPr sz="2800" b="0" spc="-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supervisor</a:t>
            </a:r>
            <a:endParaRPr sz="28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spc="-10" dirty="0">
                <a:latin typeface="Calibri Light"/>
                <a:cs typeface="Calibri Light"/>
              </a:rPr>
              <a:t>Approaching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a</a:t>
            </a:r>
            <a:r>
              <a:rPr sz="2800" b="0" spc="-55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prospective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supervisor</a:t>
            </a:r>
            <a:endParaRPr sz="28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spc="-5" dirty="0">
                <a:latin typeface="Calibri Light"/>
                <a:cs typeface="Calibri Light"/>
              </a:rPr>
              <a:t>Application</a:t>
            </a:r>
            <a:r>
              <a:rPr sz="2800" b="0" spc="-105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Process</a:t>
            </a:r>
            <a:endParaRPr sz="28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spc="-10" dirty="0">
                <a:latin typeface="Calibri Light"/>
                <a:cs typeface="Calibri Light"/>
              </a:rPr>
              <a:t>How</a:t>
            </a:r>
            <a:r>
              <a:rPr sz="2800" b="0" spc="5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applications</a:t>
            </a:r>
            <a:r>
              <a:rPr sz="2800" b="0" spc="-7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are</a:t>
            </a:r>
            <a:r>
              <a:rPr sz="2800" b="0" spc="-5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considered</a:t>
            </a:r>
            <a:endParaRPr sz="28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spc="5" dirty="0">
                <a:latin typeface="Calibri Light"/>
                <a:cs typeface="Calibri Light"/>
              </a:rPr>
              <a:t>Funding</a:t>
            </a:r>
            <a:r>
              <a:rPr sz="2800" b="0" spc="-11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Opportunities</a:t>
            </a:r>
            <a:endParaRPr sz="2800">
              <a:latin typeface="Calibri Light"/>
              <a:cs typeface="Calibri Light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spc="-10" dirty="0">
                <a:latin typeface="Calibri Light"/>
                <a:cs typeface="Calibri Light"/>
              </a:rPr>
              <a:t>Doctoral</a:t>
            </a:r>
            <a:r>
              <a:rPr sz="2800" b="0" spc="-45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Academy</a:t>
            </a:r>
            <a:r>
              <a:rPr sz="2800" b="0" spc="-80" dirty="0">
                <a:latin typeface="Calibri Light"/>
                <a:cs typeface="Calibri Light"/>
              </a:rPr>
              <a:t> </a:t>
            </a:r>
            <a:r>
              <a:rPr sz="2800" b="0" spc="5" dirty="0">
                <a:latin typeface="Calibri Light"/>
                <a:cs typeface="Calibri Light"/>
              </a:rPr>
              <a:t>&amp;</a:t>
            </a:r>
            <a:r>
              <a:rPr sz="2800" b="0" spc="-1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supporting</a:t>
            </a:r>
            <a:r>
              <a:rPr sz="2800" b="0" spc="-5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our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Postgraduate </a:t>
            </a:r>
            <a:r>
              <a:rPr sz="2800" b="0" spc="-620" dirty="0">
                <a:latin typeface="Calibri Light"/>
                <a:cs typeface="Calibri Light"/>
              </a:rPr>
              <a:t> </a:t>
            </a:r>
            <a:r>
              <a:rPr sz="2800" b="0" spc="-15" dirty="0">
                <a:latin typeface="Calibri Light"/>
                <a:cs typeface="Calibri Light"/>
              </a:rPr>
              <a:t>Research</a:t>
            </a:r>
            <a:r>
              <a:rPr sz="2800" b="0" spc="-35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Student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26136"/>
            <a:ext cx="2374392" cy="832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471" y="5230367"/>
            <a:ext cx="2234183" cy="1118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1257046"/>
            <a:ext cx="5833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Finding</a:t>
            </a:r>
            <a:r>
              <a:rPr sz="3600" b="0" spc="-14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a</a:t>
            </a:r>
            <a:r>
              <a:rPr sz="3600" b="0" spc="-4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prospective</a:t>
            </a:r>
            <a:r>
              <a:rPr sz="3600" b="0" spc="-13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supervisor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2160935"/>
            <a:ext cx="7076440" cy="35185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20" dirty="0">
                <a:latin typeface="Calibri Light"/>
                <a:cs typeface="Calibri Light"/>
              </a:rPr>
              <a:t>Project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Database</a:t>
            </a:r>
            <a:endParaRPr sz="2000">
              <a:latin typeface="Calibri Light"/>
              <a:cs typeface="Calibri Light"/>
            </a:endParaRPr>
          </a:p>
          <a:p>
            <a:pPr marL="756285" lvl="1" indent="-287020">
              <a:lnSpc>
                <a:spcPct val="100000"/>
              </a:lnSpc>
              <a:spcBef>
                <a:spcPts val="45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0" spc="-10" dirty="0">
                <a:latin typeface="Calibri Light"/>
                <a:cs typeface="Calibri Light"/>
              </a:rPr>
              <a:t>Search</a:t>
            </a:r>
            <a:r>
              <a:rPr sz="1900" b="0" spc="-5" dirty="0">
                <a:latin typeface="Calibri Light"/>
                <a:cs typeface="Calibri Light"/>
              </a:rPr>
              <a:t> by</a:t>
            </a:r>
            <a:r>
              <a:rPr sz="1900" b="0" spc="-2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project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or</a:t>
            </a:r>
            <a:r>
              <a:rPr sz="1900" b="0" spc="-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supervisor</a:t>
            </a:r>
            <a:endParaRPr sz="1900">
              <a:latin typeface="Calibri Light"/>
              <a:cs typeface="Calibri Light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0" spc="-10" dirty="0">
                <a:latin typeface="Calibri Light"/>
                <a:cs typeface="Calibri Light"/>
              </a:rPr>
              <a:t>Over</a:t>
            </a:r>
            <a:r>
              <a:rPr sz="1900" b="0" spc="-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300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self-funded and</a:t>
            </a:r>
            <a:r>
              <a:rPr sz="1900" b="0" dirty="0">
                <a:latin typeface="Calibri Light"/>
                <a:cs typeface="Calibri Light"/>
              </a:rPr>
              <a:t> funded</a:t>
            </a:r>
            <a:r>
              <a:rPr sz="1900" b="0" spc="-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projects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listed</a:t>
            </a:r>
            <a:endParaRPr sz="19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25" dirty="0">
                <a:latin typeface="Calibri Light"/>
                <a:cs typeface="Calibri Light"/>
              </a:rPr>
              <a:t>By</a:t>
            </a:r>
            <a:r>
              <a:rPr sz="2000" b="0" spc="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School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and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Division</a:t>
            </a:r>
            <a:endParaRPr sz="2000">
              <a:latin typeface="Calibri Light"/>
              <a:cs typeface="Calibri Light"/>
            </a:endParaRPr>
          </a:p>
          <a:p>
            <a:pPr marL="756285" lvl="1" indent="-287020">
              <a:lnSpc>
                <a:spcPct val="100000"/>
              </a:lnSpc>
              <a:spcBef>
                <a:spcPts val="45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0" spc="-15" dirty="0">
                <a:latin typeface="Calibri Light"/>
                <a:cs typeface="Calibri Light"/>
              </a:rPr>
              <a:t>Research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activities</a:t>
            </a:r>
            <a:r>
              <a:rPr sz="1900" b="0" spc="5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are</a:t>
            </a:r>
            <a:r>
              <a:rPr sz="1900" b="0" spc="-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organised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into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three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Schools,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each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with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six</a:t>
            </a:r>
            <a:endParaRPr sz="1900">
              <a:latin typeface="Calibri Light"/>
              <a:cs typeface="Calibri Light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900" b="0" spc="-10" dirty="0">
                <a:latin typeface="Calibri Light"/>
                <a:cs typeface="Calibri Light"/>
              </a:rPr>
              <a:t>divisions,</a:t>
            </a:r>
            <a:r>
              <a:rPr sz="1900" b="0" spc="3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focusing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on specific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areas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of </a:t>
            </a:r>
            <a:r>
              <a:rPr sz="1900" b="0" spc="-10" dirty="0">
                <a:latin typeface="Calibri Light"/>
                <a:cs typeface="Calibri Light"/>
              </a:rPr>
              <a:t>expertise.</a:t>
            </a:r>
            <a:endParaRPr sz="19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Researcher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Explorer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site</a:t>
            </a:r>
            <a:endParaRPr sz="2000">
              <a:latin typeface="Calibri Light"/>
              <a:cs typeface="Calibri Light"/>
            </a:endParaRPr>
          </a:p>
          <a:p>
            <a:pPr marL="756285" lvl="1" indent="-287020">
              <a:lnSpc>
                <a:spcPct val="100000"/>
              </a:lnSpc>
              <a:spcBef>
                <a:spcPts val="45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0" spc="-10" dirty="0">
                <a:latin typeface="Calibri Light"/>
                <a:cs typeface="Calibri Light"/>
              </a:rPr>
              <a:t>Search </a:t>
            </a:r>
            <a:r>
              <a:rPr sz="1900" b="0" spc="-5" dirty="0">
                <a:latin typeface="Calibri Light"/>
                <a:cs typeface="Calibri Light"/>
              </a:rPr>
              <a:t>the </a:t>
            </a:r>
            <a:r>
              <a:rPr sz="1900" b="0" spc="-15" dirty="0">
                <a:latin typeface="Calibri Light"/>
                <a:cs typeface="Calibri Light"/>
              </a:rPr>
              <a:t>profiles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of </a:t>
            </a:r>
            <a:r>
              <a:rPr sz="1900" b="0" spc="-10" dirty="0">
                <a:latin typeface="Calibri Light"/>
                <a:cs typeface="Calibri Light"/>
              </a:rPr>
              <a:t>academic</a:t>
            </a:r>
            <a:r>
              <a:rPr sz="1900" b="0" spc="4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researchers</a:t>
            </a:r>
            <a:endParaRPr sz="190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0" spc="-10" dirty="0">
                <a:latin typeface="Calibri Light"/>
                <a:cs typeface="Calibri Light"/>
              </a:rPr>
              <a:t>Admissions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spc="-60" dirty="0">
                <a:latin typeface="Calibri Light"/>
                <a:cs typeface="Calibri Light"/>
              </a:rPr>
              <a:t>Team</a:t>
            </a:r>
            <a:endParaRPr sz="2000">
              <a:latin typeface="Calibri Light"/>
              <a:cs typeface="Calibri Light"/>
            </a:endParaRPr>
          </a:p>
          <a:p>
            <a:pPr marL="756285" lvl="1" indent="-28702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b="0" spc="-15" dirty="0">
                <a:latin typeface="Calibri Light"/>
                <a:cs typeface="Calibri Light"/>
              </a:rPr>
              <a:t>still</a:t>
            </a:r>
            <a:r>
              <a:rPr sz="1900" b="0" spc="3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finding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it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difficult……</a:t>
            </a:r>
            <a:endParaRPr sz="19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62127"/>
            <a:ext cx="2087879" cy="7894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3471" y="5230367"/>
            <a:ext cx="2234183" cy="1118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487551"/>
            <a:ext cx="679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Approaching</a:t>
            </a:r>
            <a:r>
              <a:rPr sz="3600" b="0" spc="-14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6F2F9F"/>
                </a:solidFill>
                <a:latin typeface="Calibri Light"/>
                <a:cs typeface="Calibri Light"/>
              </a:rPr>
              <a:t>a</a:t>
            </a:r>
            <a:r>
              <a:rPr sz="3600" b="0" spc="-4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6F2F9F"/>
                </a:solidFill>
                <a:latin typeface="Calibri Light"/>
                <a:cs typeface="Calibri Light"/>
              </a:rPr>
              <a:t>prospective</a:t>
            </a:r>
            <a:r>
              <a:rPr sz="3600" b="0" spc="-10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6F2F9F"/>
                </a:solidFill>
                <a:latin typeface="Calibri Light"/>
                <a:cs typeface="Calibri Light"/>
              </a:rPr>
              <a:t>supervisor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2532125"/>
            <a:ext cx="7776845" cy="309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ts val="205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5" dirty="0">
                <a:latin typeface="Calibri Light"/>
                <a:cs typeface="Calibri Light"/>
              </a:rPr>
              <a:t>Brief</a:t>
            </a:r>
            <a:r>
              <a:rPr sz="1900" b="0" spc="1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email</a:t>
            </a:r>
            <a:r>
              <a:rPr sz="1900" b="0" spc="6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demonstrating</a:t>
            </a:r>
            <a:r>
              <a:rPr sz="1900" b="0" spc="5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your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awareness</a:t>
            </a:r>
            <a:r>
              <a:rPr sz="1900" b="0" spc="3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of</a:t>
            </a:r>
            <a:r>
              <a:rPr sz="1900" b="0" spc="-1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their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research</a:t>
            </a:r>
            <a:r>
              <a:rPr sz="1900" b="0" spc="-2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and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how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it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aligns</a:t>
            </a:r>
            <a:endParaRPr sz="1900">
              <a:latin typeface="Calibri Light"/>
              <a:cs typeface="Calibri Light"/>
            </a:endParaRPr>
          </a:p>
          <a:p>
            <a:pPr marL="356870">
              <a:lnSpc>
                <a:spcPts val="2050"/>
              </a:lnSpc>
            </a:pPr>
            <a:r>
              <a:rPr sz="1900" b="0" spc="-10" dirty="0">
                <a:latin typeface="Calibri Light"/>
                <a:cs typeface="Calibri Light"/>
              </a:rPr>
              <a:t>with</a:t>
            </a:r>
            <a:r>
              <a:rPr sz="1900" b="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your</a:t>
            </a:r>
            <a:r>
              <a:rPr sz="1900" b="0" spc="-3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own</a:t>
            </a:r>
            <a:endParaRPr sz="1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5" dirty="0">
                <a:latin typeface="Calibri Light"/>
                <a:cs typeface="Calibri Light"/>
              </a:rPr>
              <a:t>Indicate</a:t>
            </a:r>
            <a:r>
              <a:rPr sz="1900" b="0" spc="45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your</a:t>
            </a:r>
            <a:r>
              <a:rPr sz="1900" b="0" spc="-1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intention</a:t>
            </a:r>
            <a:r>
              <a:rPr sz="1900" b="0" spc="6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to</a:t>
            </a:r>
            <a:r>
              <a:rPr sz="1900" b="0" spc="-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apply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for</a:t>
            </a:r>
            <a:r>
              <a:rPr sz="1900" b="0" spc="-3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a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MPhil/PhD and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working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with</a:t>
            </a:r>
            <a:r>
              <a:rPr sz="1900" b="0" spc="2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them</a:t>
            </a:r>
            <a:endParaRPr sz="1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50">
              <a:latin typeface="Calibri Light"/>
              <a:cs typeface="Calibri Light"/>
            </a:endParaRPr>
          </a:p>
          <a:p>
            <a:pPr marL="356870" indent="-344805">
              <a:lnSpc>
                <a:spcPts val="205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0" dirty="0">
                <a:latin typeface="Calibri Light"/>
                <a:cs typeface="Calibri Light"/>
              </a:rPr>
              <a:t>Submit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a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supporting/personal</a:t>
            </a:r>
            <a:r>
              <a:rPr sz="1900" b="0" spc="55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statement</a:t>
            </a:r>
            <a:r>
              <a:rPr sz="1900" b="0" spc="30" dirty="0">
                <a:latin typeface="Calibri Light"/>
                <a:cs typeface="Calibri Light"/>
              </a:rPr>
              <a:t> </a:t>
            </a:r>
            <a:r>
              <a:rPr sz="1900" b="0" spc="-15" dirty="0">
                <a:latin typeface="Calibri Light"/>
                <a:cs typeface="Calibri Light"/>
              </a:rPr>
              <a:t>to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include</a:t>
            </a:r>
            <a:r>
              <a:rPr sz="1900" b="0" spc="2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a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summary</a:t>
            </a:r>
            <a:r>
              <a:rPr sz="1900" b="0" spc="50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of</a:t>
            </a:r>
            <a:r>
              <a:rPr sz="1900" b="0" spc="-15" dirty="0">
                <a:latin typeface="Calibri Light"/>
                <a:cs typeface="Calibri Light"/>
              </a:rPr>
              <a:t> your</a:t>
            </a:r>
            <a:endParaRPr sz="1900">
              <a:latin typeface="Calibri Light"/>
              <a:cs typeface="Calibri Light"/>
            </a:endParaRPr>
          </a:p>
          <a:p>
            <a:pPr marL="356870">
              <a:lnSpc>
                <a:spcPts val="2050"/>
              </a:lnSpc>
            </a:pPr>
            <a:r>
              <a:rPr sz="1900" b="0" spc="-10" dirty="0">
                <a:latin typeface="Calibri Light"/>
                <a:cs typeface="Calibri Light"/>
              </a:rPr>
              <a:t>research</a:t>
            </a:r>
            <a:r>
              <a:rPr sz="1900" b="0" spc="-35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background</a:t>
            </a:r>
            <a:endParaRPr sz="1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0" dirty="0">
                <a:latin typeface="Calibri Light"/>
                <a:cs typeface="Calibri Light"/>
              </a:rPr>
              <a:t>Submit</a:t>
            </a:r>
            <a:r>
              <a:rPr sz="1900" b="0" spc="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a</a:t>
            </a:r>
            <a:r>
              <a:rPr sz="1900" b="0" spc="-3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CV</a:t>
            </a:r>
            <a:endParaRPr sz="19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850">
              <a:latin typeface="Calibri Light"/>
              <a:cs typeface="Calibri Light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900" b="0" spc="-10" dirty="0">
                <a:latin typeface="Calibri Light"/>
                <a:cs typeface="Calibri Light"/>
              </a:rPr>
              <a:t>No</a:t>
            </a:r>
            <a:r>
              <a:rPr sz="1900" b="0" spc="-15" dirty="0">
                <a:latin typeface="Calibri Light"/>
                <a:cs typeface="Calibri Light"/>
              </a:rPr>
              <a:t> </a:t>
            </a:r>
            <a:r>
              <a:rPr sz="1900" b="0" spc="-20" dirty="0">
                <a:latin typeface="Calibri Light"/>
                <a:cs typeface="Calibri Light"/>
              </a:rPr>
              <a:t>more</a:t>
            </a:r>
            <a:r>
              <a:rPr sz="1900" b="0" spc="15" dirty="0">
                <a:latin typeface="Calibri Light"/>
                <a:cs typeface="Calibri Light"/>
              </a:rPr>
              <a:t> </a:t>
            </a:r>
            <a:r>
              <a:rPr sz="1900" b="0" spc="-5" dirty="0">
                <a:latin typeface="Calibri Light"/>
                <a:cs typeface="Calibri Light"/>
              </a:rPr>
              <a:t>than 2-3</a:t>
            </a:r>
            <a:r>
              <a:rPr sz="1900" b="0" spc="10" dirty="0">
                <a:latin typeface="Calibri Light"/>
                <a:cs typeface="Calibri Light"/>
              </a:rPr>
              <a:t> </a:t>
            </a:r>
            <a:r>
              <a:rPr sz="1900" b="0" spc="-10" dirty="0">
                <a:latin typeface="Calibri Light"/>
                <a:cs typeface="Calibri Light"/>
              </a:rPr>
              <a:t>supervisors</a:t>
            </a:r>
            <a:endParaRPr sz="19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98120"/>
            <a:ext cx="2014727" cy="7833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8583" y="198120"/>
            <a:ext cx="1728216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733" y="802970"/>
            <a:ext cx="3522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6F2F9F"/>
                </a:solidFill>
                <a:latin typeface="Calibri Light"/>
                <a:cs typeface="Calibri Light"/>
              </a:rPr>
              <a:t>Application</a:t>
            </a:r>
            <a:r>
              <a:rPr sz="3600" b="0" spc="-15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6F2F9F"/>
                </a:solidFill>
                <a:latin typeface="Calibri Light"/>
                <a:cs typeface="Calibri Light"/>
              </a:rPr>
              <a:t>Process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0" y="5580888"/>
            <a:ext cx="2231136" cy="920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3031" y="5443728"/>
            <a:ext cx="1670303" cy="10576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814" y="1566290"/>
            <a:ext cx="6221730" cy="31197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Calibri Light"/>
                <a:cs typeface="Calibri Light"/>
              </a:rPr>
              <a:t>Complete</a:t>
            </a:r>
            <a:r>
              <a:rPr sz="2400" b="0" spc="-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the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online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application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form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dirty="0">
                <a:latin typeface="Calibri Light"/>
                <a:cs typeface="Calibri Light"/>
              </a:rPr>
              <a:t>Upload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evidence</a:t>
            </a:r>
            <a:r>
              <a:rPr sz="2400" b="0" spc="-1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of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academic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qualifications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Calibri Light"/>
                <a:cs typeface="Calibri Light"/>
              </a:rPr>
              <a:t>Evidence </a:t>
            </a:r>
            <a:r>
              <a:rPr sz="2400" b="0" spc="-5" dirty="0">
                <a:latin typeface="Calibri Light"/>
                <a:cs typeface="Calibri Light"/>
              </a:rPr>
              <a:t>of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English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language</a:t>
            </a:r>
            <a:r>
              <a:rPr sz="2400" b="0" spc="-10" dirty="0">
                <a:latin typeface="Calibri Light"/>
                <a:cs typeface="Calibri Light"/>
              </a:rPr>
              <a:t> proficiency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dirty="0">
                <a:latin typeface="Calibri Light"/>
                <a:cs typeface="Calibri Light"/>
              </a:rPr>
              <a:t>Upload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supporting</a:t>
            </a:r>
            <a:r>
              <a:rPr sz="2400" b="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statement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spc="-5" dirty="0">
                <a:latin typeface="Calibri Light"/>
                <a:cs typeface="Calibri Light"/>
              </a:rPr>
              <a:t>Upload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your</a:t>
            </a:r>
            <a:r>
              <a:rPr sz="2400" b="0" spc="-3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CV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Calibri Light"/>
                <a:cs typeface="Calibri Light"/>
              </a:rPr>
              <a:t>Contact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your </a:t>
            </a:r>
            <a:r>
              <a:rPr sz="2400" b="0" spc="-30" dirty="0">
                <a:latin typeface="Calibri Light"/>
                <a:cs typeface="Calibri Light"/>
              </a:rPr>
              <a:t>referees</a:t>
            </a:r>
            <a:r>
              <a:rPr sz="2400" b="0" spc="1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to</a:t>
            </a:r>
            <a:r>
              <a:rPr sz="2400" b="0" dirty="0">
                <a:latin typeface="Calibri Light"/>
                <a:cs typeface="Calibri Light"/>
              </a:rPr>
              <a:t> ask</a:t>
            </a:r>
            <a:r>
              <a:rPr sz="2400" b="0" spc="-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them</a:t>
            </a:r>
            <a:r>
              <a:rPr sz="2400" b="0" spc="-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for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references</a:t>
            </a:r>
            <a:endParaRPr sz="24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Calibri Light"/>
                <a:cs typeface="Calibri Light"/>
              </a:rPr>
              <a:t>Application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deadlines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657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Wingdings</vt:lpstr>
      <vt:lpstr>Office Theme</vt:lpstr>
      <vt:lpstr>Research Opportunities</vt:lpstr>
      <vt:lpstr>PowerPoint Presentation</vt:lpstr>
      <vt:lpstr>Nobel  Laureates</vt:lpstr>
      <vt:lpstr>Research Beacons</vt:lpstr>
      <vt:lpstr>Faculty of Biology, Medicine and Health</vt:lpstr>
      <vt:lpstr>OVERVIEW</vt:lpstr>
      <vt:lpstr>Finding a prospective supervisor</vt:lpstr>
      <vt:lpstr>Approaching a prospective supervisor</vt:lpstr>
      <vt:lpstr>Application Process</vt:lpstr>
      <vt:lpstr>PhD Entry Requirements</vt:lpstr>
      <vt:lpstr>How applications are considered</vt:lpstr>
      <vt:lpstr>Funding Opportunities</vt:lpstr>
      <vt:lpstr>Doctoral Academy</vt:lpstr>
      <vt:lpstr>PhD Support Network</vt:lpstr>
      <vt:lpstr>How do we monitor progress?  eProg</vt:lpstr>
      <vt:lpstr>Further Information? https://bmh.Manchester.ac.uk/study/research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Jeremy Burgess</cp:lastModifiedBy>
  <cp:revision>1</cp:revision>
  <dcterms:created xsi:type="dcterms:W3CDTF">2021-09-13T20:14:55Z</dcterms:created>
  <dcterms:modified xsi:type="dcterms:W3CDTF">2021-09-13T20:19:44Z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2021-09-13T00:00:00Z</vt:filetime>
  </property>
</Properties>
</file>